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342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0287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714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057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24003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196889" y="657225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Explorations in Computing</a:t>
            </a:r>
          </a:p>
        </p:txBody>
      </p:sp>
      <p:pic>
        <p:nvPicPr>
          <p:cNvPr id="21" name="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5892800" y="6769100"/>
            <a:ext cx="25400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i="0" sz="1200">
                <a:solidFill>
                  <a:srgbClr val="000000"/>
                </a:solidFill>
              </a:defRPr>
            </a:lvl1pPr>
          </a:lstStyle>
          <a:p>
            <a:pPr/>
            <a:r>
              <a:t>© 2015 John S. Conery </a:t>
            </a:r>
          </a:p>
        </p:txBody>
      </p:sp>
      <p:sp>
        <p:nvSpPr>
          <p:cNvPr id="23" name="Shape 23"/>
          <p:cNvSpPr/>
          <p:nvPr>
            <p:ph type="body" sz="quarter" idx="13"/>
          </p:nvPr>
        </p:nvSpPr>
        <p:spPr>
          <a:xfrm>
            <a:off x="990600" y="1334492"/>
            <a:ext cx="8178800" cy="4318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i="1" sz="2200">
                <a:solidFill>
                  <a:srgbClr val="011993"/>
                </a:solidFill>
              </a:defRPr>
            </a:lvl1pPr>
          </a:lstStyle>
          <a:p>
            <a:pPr/>
            <a:r>
              <a:t>Subtitle Text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half" idx="1"/>
          </p:nvPr>
        </p:nvSpPr>
        <p:spPr>
          <a:xfrm>
            <a:off x="5245100" y="2387600"/>
            <a:ext cx="3937000" cy="4470400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/>
            <a:lvl3pPr marL="0" indent="0">
              <a:buSzTx/>
              <a:buNone/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08000" y="203200"/>
            <a:ext cx="8890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08000" y="1752600"/>
            <a:ext cx="8890000" cy="532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5073650" y="7226300"/>
            <a:ext cx="312068" cy="317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17500" marR="0" indent="-3175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0000"/>
        <a:buFont typeface="Zapf Dingbats"/>
        <a:buChar char="✦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14375" marR="0" indent="-396875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0000"/>
        <a:buFont typeface="Zapf Dingbats"/>
        <a:buChar char="✦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088571" marR="0" indent="-453571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71000"/>
        <a:buFont typeface="Zapf Dingbats"/>
        <a:buChar char="✦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harbase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hyperlink" Target="http://www.thinkgeek.com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7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7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"/><Relationship Id="rId3" Type="http://schemas.openxmlformats.org/officeDocument/2006/relationships/image" Target="../media/image1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1.jpeg"/><Relationship Id="rId9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"/><Relationship Id="rId3" Type="http://schemas.openxmlformats.org/officeDocument/2006/relationships/image" Target="../media/image20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4.jpeg"/><Relationship Id="rId5" Type="http://schemas.openxmlformats.org/officeDocument/2006/relationships/image" Target="../media/image11.tif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tif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tif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9.tif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57324" y="425450"/>
            <a:ext cx="8839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Slides for Chapter 8</a:t>
            </a:r>
          </a:p>
        </p:txBody>
      </p:sp>
      <p:sp>
        <p:nvSpPr>
          <p:cNvPr id="43" name="Shape 43"/>
          <p:cNvSpPr/>
          <p:nvPr/>
        </p:nvSpPr>
        <p:spPr>
          <a:xfrm>
            <a:off x="609600" y="1130300"/>
            <a:ext cx="238628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/>
            <a:r>
              <a:t>Note to Instructors</a:t>
            </a:r>
          </a:p>
        </p:txBody>
      </p:sp>
      <p:sp>
        <p:nvSpPr>
          <p:cNvPr id="44" name="Shape 44"/>
          <p:cNvSpPr/>
          <p:nvPr/>
        </p:nvSpPr>
        <p:spPr>
          <a:xfrm>
            <a:off x="635000" y="3987800"/>
            <a:ext cx="106022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/>
            <a:r>
              <a:t>License</a:t>
            </a:r>
          </a:p>
        </p:txBody>
      </p:sp>
      <p:sp>
        <p:nvSpPr>
          <p:cNvPr id="45" name="Shape 45"/>
          <p:cNvSpPr/>
          <p:nvPr/>
        </p:nvSpPr>
        <p:spPr>
          <a:xfrm>
            <a:off x="3136900" y="6858000"/>
            <a:ext cx="32639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i="0" sz="1400">
                <a:solidFill>
                  <a:srgbClr val="000000"/>
                </a:solidFill>
              </a:defRPr>
            </a:lvl1pPr>
          </a:lstStyle>
          <a:p>
            <a:pPr/>
            <a:r>
              <a:t>© 2015 John S. Conery </a:t>
            </a:r>
          </a:p>
        </p:txBody>
      </p:sp>
      <p:sp>
        <p:nvSpPr>
          <p:cNvPr id="46" name="Shape 46"/>
          <p:cNvSpPr/>
          <p:nvPr/>
        </p:nvSpPr>
        <p:spPr>
          <a:xfrm>
            <a:off x="1016000" y="4521200"/>
            <a:ext cx="7975600" cy="22606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The slides in this Keynote document are based on copyrighted material from </a:t>
            </a:r>
            <a:r>
              <a:rPr i="1"/>
              <a:t>Explorations in Computing:  An Introduction to Computer Science and Python Programming</a:t>
            </a:r>
            <a:r>
              <a:t>, by John S. Conery.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These slides are provided free of charge to instructors who are using the textbook for their courses.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Instructors may alter the slides for use in their own courses, including but not limited to: adding new slides, altering the wording or images found on these slides, or deleting slides.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Instructors may distribute printed copies of the slides, either in hard copy or as electronic copies in PDF form, provided the copyright notice below is reproduced on the first slide.</a:t>
            </a:r>
          </a:p>
        </p:txBody>
      </p:sp>
      <p:sp>
        <p:nvSpPr>
          <p:cNvPr id="47" name="Shape 47"/>
          <p:cNvSpPr/>
          <p:nvPr/>
        </p:nvSpPr>
        <p:spPr>
          <a:xfrm>
            <a:off x="1016000" y="1663700"/>
            <a:ext cx="7975600" cy="2032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This Keynote document contains the slides for “Bit by Bit”, Chapter 8 of </a:t>
            </a:r>
            <a:r>
              <a:rPr i="1"/>
              <a:t>Explorations in Computing:  An Introduction to Computer Science and Python Programming</a:t>
            </a:r>
            <a:r>
              <a:t>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The book invites students to explore ideas in computer science through interactive tutorials where they type expressions in Python and immediately see the results, either in a terminal window or a 2D graphics window.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Instructors are </a:t>
            </a:r>
            <a:r>
              <a:rPr b="1">
                <a:solidFill>
                  <a:srgbClr val="007D64"/>
                </a:solidFill>
              </a:rPr>
              <a:t>strongly encouraged to have a Python session running concurrently</a:t>
            </a:r>
            <a:r>
              <a:t> with Keynote in order to give live demonstrations of the Python code shown on the slides.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Groups of Bits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</a:t>
            </a:r>
            <a:r>
              <a:rPr b="1" i="1"/>
              <a:t>byte</a:t>
            </a:r>
            <a:r>
              <a:t> is a collection of 8 bits</a:t>
            </a:r>
          </a:p>
          <a:p>
            <a:pPr lvl="1"/>
            <a:r>
              <a:t>before the 1970s the number of bits in a byte varied from system to system</a:t>
            </a:r>
          </a:p>
          <a:p>
            <a:pPr lvl="1"/>
            <a:r>
              <a:t>there were 6-, 7-, 8-bit bytes</a:t>
            </a:r>
          </a:p>
          <a:p>
            <a:pPr lvl="1"/>
            <a:r>
              <a:t>by the 1980s the term had become standard</a:t>
            </a:r>
          </a:p>
          <a:p>
            <a:pPr>
              <a:spcBef>
                <a:spcPts val="1700"/>
              </a:spcBef>
            </a:pPr>
            <a:r>
              <a:t>A central processing unit (CPU) operates on several bytes at a time</a:t>
            </a:r>
          </a:p>
          <a:p>
            <a:pPr lvl="1"/>
            <a:r>
              <a:t>a </a:t>
            </a:r>
            <a:r>
              <a:rPr b="1" i="1"/>
              <a:t>word</a:t>
            </a:r>
            <a:r>
              <a:t> is a collection of two or more bytes</a:t>
            </a:r>
          </a:p>
          <a:p>
            <a:pPr lvl="1"/>
            <a:r>
              <a:t>typical word sizes are 32 bits (4 bytes) and 64 bits (8 bytes)</a:t>
            </a:r>
          </a:p>
          <a:p>
            <a:pPr>
              <a:spcBef>
                <a:spcPts val="2800"/>
              </a:spcBef>
            </a:pPr>
            <a:r>
              <a:t>Memory capacity is often described in terms of megabytes or gigabytes</a:t>
            </a:r>
          </a:p>
        </p:txBody>
      </p:sp>
      <p:grpSp>
        <p:nvGrpSpPr>
          <p:cNvPr id="113" name="Group 113"/>
          <p:cNvGrpSpPr/>
          <p:nvPr/>
        </p:nvGrpSpPr>
        <p:grpSpPr>
          <a:xfrm>
            <a:off x="1962150" y="5384800"/>
            <a:ext cx="5981700" cy="1600200"/>
            <a:chOff x="0" y="0"/>
            <a:chExt cx="5981700" cy="1600200"/>
          </a:xfrm>
        </p:grpSpPr>
        <p:graphicFrame>
          <p:nvGraphicFramePr>
            <p:cNvPr id="107" name="Table 107"/>
            <p:cNvGraphicFramePr/>
            <p:nvPr/>
          </p:nvGraphicFramePr>
          <p:xfrm>
            <a:off x="0" y="0"/>
            <a:ext cx="5981700" cy="16002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783580"/>
                  <a:gridCol w="839624"/>
                  <a:gridCol w="839624"/>
                  <a:gridCol w="839624"/>
                  <a:gridCol w="839624"/>
                  <a:gridCol w="839624"/>
                </a:tblGrid>
                <a:tr h="5334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prefix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kilo-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mega-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giga-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tera-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peta-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</a:tr>
                <a:tr h="5334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meaning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2000"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2000"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2000"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2000"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2000"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</a:tr>
                <a:tr h="533400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abbreviation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KB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MB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GB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TB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tabLst>
                            <a:tab pos="711200" algn="l"/>
                          </a:tabLst>
                          <a:defRPr i="0" sz="1800"/>
                        </a:pPr>
                        <a:r>
                          <a:rPr sz="2000">
                            <a:latin typeface="+mn-lt"/>
                            <a:ea typeface="+mn-ea"/>
                            <a:cs typeface="+mn-cs"/>
                          </a:rPr>
                          <a:t>PB</a:t>
                        </a:r>
                      </a:p>
                    </a:txBody>
                    <a:tcPr marL="50800" marR="50800" marT="50800" marB="5080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08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0" y="673100"/>
              <a:ext cx="3302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32100" y="673100"/>
              <a:ext cx="3302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08400" y="673100"/>
              <a:ext cx="3302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5800" y="673100"/>
              <a:ext cx="4318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46700" y="673100"/>
              <a:ext cx="4318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6" grpId="1"/>
      <p:bldP build="whole" bldLvl="1" animBg="1" rev="0" advAuto="0" spid="11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Representation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100"/>
              </a:spcBef>
            </a:pPr>
            <a:r>
              <a:t>A single bit can represent any type of data that has only two values</a:t>
            </a:r>
          </a:p>
          <a:p>
            <a:pPr lvl="1">
              <a:spcBef>
                <a:spcPts val="1600"/>
              </a:spcBef>
            </a:pPr>
            <a:r>
              <a:t>true or false (e.g. answers on a test)</a:t>
            </a:r>
          </a:p>
          <a:p>
            <a:pPr lvl="2"/>
            <a:r>
              <a:t>T = 1</a:t>
            </a:r>
          </a:p>
          <a:p>
            <a:pPr lvl="2"/>
            <a:r>
              <a:t>F = 0</a:t>
            </a:r>
          </a:p>
          <a:p>
            <a:pPr lvl="1">
              <a:spcBef>
                <a:spcPts val="1600"/>
              </a:spcBef>
            </a:pPr>
            <a:r>
              <a:t>yes or no (e.g. votes on a referendum)</a:t>
            </a:r>
          </a:p>
          <a:p>
            <a:pPr lvl="2"/>
            <a:r>
              <a:t>Y = 1</a:t>
            </a:r>
          </a:p>
          <a:p>
            <a:pPr lvl="2"/>
            <a:r>
              <a:t>N = 0</a:t>
            </a:r>
          </a:p>
          <a:p>
            <a:pPr>
              <a:spcBef>
                <a:spcPts val="2500"/>
              </a:spcBef>
            </a:pPr>
            <a:r>
              <a:t>To encode a type of data that can have more than two values we need to use a pattern of two or more bits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ASCII Codes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set of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k</a:t>
            </a:r>
            <a:r>
              <a:t> bits can represent up to 2</a:t>
            </a:r>
            <a:r>
              <a:rPr baseline="41999" i="1">
                <a:latin typeface="Times"/>
                <a:ea typeface="Times"/>
                <a:cs typeface="Times"/>
                <a:sym typeface="Times"/>
              </a:rPr>
              <a:t>k</a:t>
            </a:r>
            <a:r>
              <a:t> different items</a:t>
            </a:r>
          </a:p>
          <a:p>
            <a:pPr lvl="1"/>
            <a:r>
              <a:t>1 bit:		0, 1</a:t>
            </a:r>
          </a:p>
          <a:p>
            <a:pPr lvl="1"/>
            <a:r>
              <a:t>2 bits:		00, 01, 10, 11</a:t>
            </a:r>
          </a:p>
          <a:p>
            <a:pPr lvl="1"/>
            <a:r>
              <a:t>3 bits:		000, 001, 010, 011, 100, 101, 110, 111</a:t>
            </a:r>
          </a:p>
          <a:p>
            <a:pPr>
              <a:spcBef>
                <a:spcPts val="2400"/>
              </a:spcBef>
            </a:pPr>
            <a:r>
              <a:t>T</a:t>
            </a:r>
            <a:r>
              <a:rPr sz="1800"/>
              <a:t>he ASCII code (an old standard for text files) is a 7-bit code</a:t>
            </a:r>
          </a:p>
          <a:p>
            <a:pPr lvl="1"/>
            <a:r>
              <a:t>with 7 bits there are 2</a:t>
            </a:r>
            <a:r>
              <a:rPr baseline="31999"/>
              <a:t>7</a:t>
            </a:r>
            <a:r>
              <a:t> = 128 distinct combinations of 0s and 1s</a:t>
            </a:r>
          </a:p>
          <a:p>
            <a:pPr lvl="1"/>
            <a:r>
              <a:t>sufficient to represent upper and lower case letters, digits, punctuation</a:t>
            </a:r>
          </a:p>
        </p:txBody>
      </p:sp>
      <p:pic>
        <p:nvPicPr>
          <p:cNvPr id="120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750" y="4902200"/>
            <a:ext cx="6794500" cy="2070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7186372" y="6997700"/>
            <a:ext cx="1270001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wikipedia.com</a:t>
            </a:r>
          </a:p>
        </p:txBody>
      </p:sp>
      <p:sp>
        <p:nvSpPr>
          <p:cNvPr id="122" name="Shape 122"/>
          <p:cNvSpPr/>
          <p:nvPr/>
        </p:nvSpPr>
        <p:spPr>
          <a:xfrm>
            <a:off x="6792672" y="2514600"/>
            <a:ext cx="29972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Adding one bit doubles the number of patterns...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3"/>
      <p:bldP build="whole" bldLvl="1" animBg="1" rev="0" advAuto="0" spid="122" grpId="2"/>
      <p:bldP build="p" bldLvl="1" animBg="1" rev="0" advAuto="0" spid="119" grpId="1"/>
      <p:bldP build="whole" bldLvl="1" animBg="1" rev="0" advAuto="0" spid="121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BitLab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PythonLabs module for this chapter’s projects is named BitLab</a:t>
            </a:r>
          </a:p>
          <a:p>
            <a:pPr lvl="1" marL="0" indent="368300">
              <a:buSzTx/>
              <a:buNone/>
              <a:def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&gt;&gt;&gt; from PythonLabs.BitLab import *</a:t>
            </a:r>
          </a:p>
          <a:p>
            <a:pPr>
              <a:spcBef>
                <a:spcPts val="2400"/>
              </a:spcBef>
            </a:pPr>
            <a:r>
              <a:t>The module defines a class named Code</a:t>
            </a:r>
          </a:p>
          <a:p>
            <a:pPr lvl="1" marL="622300" indent="-254000"/>
            <a:r>
              <a:t>to make a Code object pass the constructor a character or integer, it will return the corresponding binary code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Code(5)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101</a:t>
            </a:r>
          </a:p>
          <a:p>
            <a:pPr lvl="1" marL="0" indent="368300">
              <a:spcBef>
                <a:spcPts val="13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Code(19)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10011</a:t>
            </a:r>
          </a:p>
          <a:p>
            <a:pPr lvl="1" marL="0" indent="368300">
              <a:spcBef>
                <a:spcPts val="13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Code('a')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1100001</a:t>
            </a:r>
          </a:p>
          <a:p>
            <a:pPr lvl="1" marL="0" indent="368300">
              <a:spcBef>
                <a:spcPts val="13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Code('#')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0100011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Aside: Hexadecimal and Binary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binary representation for a string can be hard to read</a:t>
            </a: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01001001 00100111 01101101 00100000 01100001 01100110 01110010 01100001 01101001 01100100 00100000 01101111 01100110 00100000 01100011 01101111 01110111 01110011 00101110</a:t>
            </a:r>
          </a:p>
          <a:p>
            <a:pPr>
              <a:spcBef>
                <a:spcPts val="2000"/>
              </a:spcBef>
            </a:pPr>
            <a:r>
              <a:t>It’s a little easier to deal with codes in hexadecimal (base 16):</a:t>
            </a: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49 27 6D 20 61 66 72 61 69 64 20 6F 66 20 63 6F 77 73 2E</a:t>
            </a:r>
            <a:r>
              <a:t> 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1674572" y="4241800"/>
            <a:ext cx="6796328" cy="2867356"/>
            <a:chOff x="0" y="0"/>
            <a:chExt cx="6796327" cy="2867355"/>
          </a:xfrm>
        </p:grpSpPr>
        <p:pic>
          <p:nvPicPr>
            <p:cNvPr id="129" name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27" y="0"/>
              <a:ext cx="6794501" cy="2070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Shape 130"/>
            <p:cNvSpPr/>
            <p:nvPr/>
          </p:nvSpPr>
          <p:spPr>
            <a:xfrm>
              <a:off x="0" y="2314244"/>
              <a:ext cx="6794500" cy="553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0054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The ASCII table from Wikipedia shows codes in binary, octal (base 8), and hexadecimal (base 16) as well as decimal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8" grpId="1"/>
      <p:bldP build="whole" bldLvl="1" animBg="1" rev="0" advAuto="0" spid="13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Hex Codes in BitLab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BitLab defines a class named Hex for showing codes in hexadecimal</a:t>
            </a:r>
          </a:p>
          <a:p>
            <a:pPr lvl="1" marL="0" indent="368300">
              <a:spcBef>
                <a:spcPts val="25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Hex(42)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2A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21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for ch in "hello":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...  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print(Hex(ch))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... 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68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65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6C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6C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6F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2500"/>
              </a:spcBef>
              <a:buSzTx/>
              <a:buNone/>
            </a:pPr>
            <a:endParaRPr>
              <a:solidFill>
                <a:srgbClr val="FF26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Important Formula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a set has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n</a:t>
            </a:r>
            <a:r>
              <a:t> items, the number of bits required to represent an element of the set is </a:t>
            </a:r>
          </a:p>
          <a:p>
            <a:pPr lvl="1">
              <a:spcBef>
                <a:spcPts val="3900"/>
              </a:spcBef>
            </a:pPr>
            <a:r>
              <a:t>each item in the set can then be assigned a unique pattern of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k</a:t>
            </a:r>
            <a:r>
              <a:t> bits</a:t>
            </a:r>
          </a:p>
          <a:p>
            <a:pPr>
              <a:spcBef>
                <a:spcPts val="1700"/>
              </a:spcBef>
            </a:pPr>
            <a:r>
              <a:t>Examples:</a:t>
            </a:r>
          </a:p>
          <a:p>
            <a:pPr lvl="1"/>
            <a:r>
              <a:t>4 nucleotides in DNA (A, C, G, or T): 2 bits per letter</a:t>
            </a:r>
          </a:p>
          <a:p>
            <a:pPr lvl="1"/>
            <a:r>
              <a:t>a choice of 6 colors: 3 bits per color (two patterns unused)</a:t>
            </a:r>
          </a:p>
          <a:p>
            <a:pPr lvl="1"/>
            <a:r>
              <a:t>a lower case letter: 5 bits (6 patterns unused)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5054600"/>
            <a:ext cx="914400" cy="214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00" y="5143500"/>
            <a:ext cx="622300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0" y="5067300"/>
            <a:ext cx="5384800" cy="195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8028" y="2379712"/>
            <a:ext cx="1295401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4"/>
      <p:bldP build="p" bldLvl="5" animBg="1" rev="0" advAuto="0" spid="137" grpId="1"/>
      <p:bldP build="whole" bldLvl="1" animBg="1" rev="0" advAuto="0" spid="139" grpId="2"/>
      <p:bldP build="whole" bldLvl="1" animBg="1" rev="0" advAuto="0" spid="138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Codes for a Set of Objects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make_codes</a:t>
            </a:r>
            <a:r>
              <a:t> will generate codes for items in a list</a:t>
            </a:r>
          </a:p>
          <a:p>
            <a:pPr lvl="1" marL="622300" indent="-254000"/>
            <a:r>
              <a:t>it figures out how many bits are needed, based on the number of items</a:t>
            </a:r>
          </a:p>
          <a:p>
            <a:pPr lvl="1" marL="622300" indent="-254000"/>
            <a:r>
              <a:t>each item is assigned a unique code</a:t>
            </a:r>
          </a:p>
          <a:p>
            <a:pPr>
              <a:spcBef>
                <a:spcPts val="2100"/>
              </a:spcBef>
            </a:pPr>
            <a:r>
              <a:t>Example:</a:t>
            </a:r>
          </a:p>
          <a:p>
            <a:pPr lvl="1" marL="0" indent="368300">
              <a:spcBef>
                <a:spcPts val="1000"/>
              </a:spcBef>
              <a:buSzTx/>
              <a:buNone/>
              <a:defRPr>
                <a:solidFill>
                  <a:srgbClr val="FF2600"/>
                </a:solidFill>
              </a:defRPr>
            </a:pPr>
            <a:r>
              <a: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&gt;&gt;&gt;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 = ["white", "yellow", "red", "green", "blue", "black"]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len(a)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6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from math import ceil, log2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ceil(log2(len(a)))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3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lnSpc>
                <a:spcPct val="120000"/>
              </a:lnSpc>
              <a:spcBef>
                <a:spcPts val="1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make_codes(a)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{'red': 010, 'yellow': 001, 'white': 000, 'black': 101, 'green': 011, 'blue': 100}</a:t>
            </a:r>
            <a:endParaRPr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468572" y="6530644"/>
            <a:ext cx="4074915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Each string has its own 3-bit binary code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  <p:bldP build="whole" bldLvl="1" animBg="1" rev="0" advAuto="0" spid="14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Unicode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ASCII is sufficient for most American English text</a:t>
            </a:r>
          </a:p>
          <a:p>
            <a:pPr>
              <a:spcBef>
                <a:spcPts val="1800"/>
              </a:spcBef>
            </a:pPr>
            <a:r>
              <a:t>How can we represent letters from other languages? or special symbols used in math and science?</a:t>
            </a:r>
          </a:p>
          <a:p>
            <a:pPr>
              <a:spcBef>
                <a:spcPts val="1800"/>
              </a:spcBef>
            </a:pPr>
            <a:r>
              <a:t>A newer code, called Unicode, addresses these issues</a:t>
            </a:r>
          </a:p>
          <a:p>
            <a:pPr>
              <a:spcBef>
                <a:spcPts val="1800"/>
              </a:spcBef>
            </a:pPr>
            <a:r>
              <a:t>Unicode 9.0 (June 2016) has codes for 135 alphabets</a:t>
            </a:r>
          </a:p>
          <a:p>
            <a:pPr lvl="1"/>
            <a:r>
              <a:t>modern languages (Greek, Cyrillic, Arabic, Hebrew, Chinese, Japanese, Korean, …)</a:t>
            </a:r>
          </a:p>
          <a:p>
            <a:pPr lvl="1"/>
            <a:r>
              <a:t>ancient languages (hieroglyphics, runes, …)</a:t>
            </a:r>
          </a:p>
          <a:p>
            <a:pPr lvl="1"/>
            <a:r>
              <a:t>technical symbols</a:t>
            </a:r>
          </a:p>
          <a:p>
            <a:pPr lvl="1"/>
            <a:r>
              <a:t>emoji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Unicode in Python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 are three ways to include a Unicode symbol in a Python string: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t>(1) copy and paste text from a e-mail, a web page, etc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t>(2) use 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chr</a:t>
            </a:r>
            <a:r>
              <a:t> (short for “character”)</a:t>
            </a:r>
          </a:p>
          <a:p>
            <a:pPr lvl="1" marL="952500"/>
            <a:r>
              <a:t>pass it a code number, it will return a one-letter string containing that symbol</a:t>
            </a:r>
          </a:p>
          <a:p>
            <a:pPr lvl="1" marL="0" indent="6350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chr(9829)</a:t>
            </a:r>
          </a:p>
          <a:p>
            <a:pPr lvl="1" marL="0" indent="6350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'♥'</a:t>
            </a:r>
          </a:p>
          <a:p>
            <a:pPr lvl="1" marL="952500"/>
            <a:r>
              <a:t>find code numbers at </a:t>
            </a:r>
            <a:r>
              <a:rPr u="sng">
                <a:hlinkClick r:id="rId2" invalidUrl="" action="" tgtFrame="" tooltip="" history="1" highlightClick="0" endSnd="0"/>
              </a:rPr>
              <a:t>www.charbase.com</a:t>
            </a:r>
            <a:r>
              <a:t> or similar sites that have lists of Unicode symbols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t>(3) use an escape sequence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\uXXXX</a:t>
            </a:r>
            <a:r>
              <a:t> where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XXXX</a:t>
            </a:r>
            <a:r>
              <a:t> is the 4-digit hexadecimal code number</a:t>
            </a:r>
          </a:p>
          <a:p>
            <a:pPr lvl="1" marL="0" indent="6350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msg = "I \u2665 cats"</a:t>
            </a:r>
          </a:p>
          <a:p>
            <a:pPr lvl="1" marL="0" indent="6350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msg</a:t>
            </a:r>
          </a:p>
          <a:p>
            <a:pPr lvl="1" marL="0" indent="6350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'I ♥ cats'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D64"/>
                </a:solidFill>
              </a:defRPr>
            </a:lvl1pPr>
          </a:lstStyle>
          <a:p>
            <a:pPr/>
            <a:r>
              <a:t>Algorithms for text compression and error detection</a:t>
            </a:r>
          </a:p>
        </p:txBody>
      </p:sp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 by Bit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661987" y="2387600"/>
            <a:ext cx="8520113" cy="4470400"/>
          </a:xfrm>
          <a:prstGeom prst="rect">
            <a:avLst/>
          </a:prstGeom>
        </p:spPr>
        <p:txBody>
          <a:bodyPr/>
          <a:lstStyle/>
          <a:p>
            <a:pPr/>
            <a:r>
              <a:t>Binary Codes</a:t>
            </a:r>
          </a:p>
          <a:p>
            <a:pPr/>
            <a:r>
              <a:t>Codes for Characters</a:t>
            </a:r>
          </a:p>
          <a:p>
            <a:pPr/>
            <a:r>
              <a:t>Parity Bits</a:t>
            </a:r>
          </a:p>
          <a:p>
            <a:pPr/>
            <a:r>
              <a:t>Huffman Trees</a:t>
            </a:r>
          </a:p>
          <a:p>
            <a:pPr/>
            <a:r>
              <a:t>Huffman Codes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 of Errors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do errors come from?  Do we really need to be concerned about losing information?</a:t>
            </a:r>
          </a:p>
          <a:p>
            <a:pPr/>
            <a:r>
              <a:t>One source of errors is in the storage medium</a:t>
            </a:r>
          </a:p>
          <a:p>
            <a:pPr lvl="1"/>
            <a:r>
              <a:t>magnetic tapes or diskettes can be corrupted by ringing phones</a:t>
            </a:r>
          </a:p>
          <a:p>
            <a:pPr lvl="1"/>
            <a:r>
              <a:t>or, in a more modern context, data on magnetic strips on cards can be scrambled by proximity to cell phones</a:t>
            </a:r>
          </a:p>
          <a:p>
            <a:pPr lvl="1"/>
            <a:r>
              <a:t>CDs can be scratched (it appears they also just deteriorate with age!)</a:t>
            </a:r>
          </a:p>
          <a:p>
            <a:pPr lvl="1"/>
            <a:r>
              <a:t>flash memory will start to wear out </a:t>
            </a:r>
            <a:br/>
            <a:r>
              <a:t>(after 10,000 updates)</a:t>
            </a:r>
          </a:p>
        </p:txBody>
      </p:sp>
      <p:pic>
        <p:nvPicPr>
          <p:cNvPr id="155" name="17657005_7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5486400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hal_9000_memor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0" y="5334000"/>
            <a:ext cx="1727200" cy="1524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Group 160"/>
          <p:cNvGrpSpPr/>
          <p:nvPr/>
        </p:nvGrpSpPr>
        <p:grpSpPr>
          <a:xfrm>
            <a:off x="5664200" y="4911725"/>
            <a:ext cx="4230026" cy="2101850"/>
            <a:chOff x="0" y="0"/>
            <a:chExt cx="4230025" cy="2101850"/>
          </a:xfrm>
        </p:grpSpPr>
        <p:pic>
          <p:nvPicPr>
            <p:cNvPr id="157" name="mini_lava_light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97000" cy="210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Shape 158"/>
            <p:cNvSpPr/>
            <p:nvPr/>
          </p:nvSpPr>
          <p:spPr>
            <a:xfrm>
              <a:off x="2227022" y="904608"/>
              <a:ext cx="1408994" cy="298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USB Lava Lamp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2544522" y="1145908"/>
              <a:ext cx="1685504" cy="298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u="sng">
                  <a:latin typeface="Arial"/>
                  <a:ea typeface="Arial"/>
                  <a:cs typeface="Arial"/>
                  <a:sym typeface="Arial"/>
                  <a:hlinkClick r:id="rId5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5" invalidUrl="" action="" tgtFrame="" tooltip="" history="1" highlightClick="0" endSnd="0"/>
                </a:rPr>
                <a:t>www.thinkgeek.com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5"/>
      <p:bldP build="p" bldLvl="5" animBg="1" rev="0" advAuto="0" spid="154" grpId="2"/>
      <p:bldP build="whole" bldLvl="1" animBg="1" rev="0" advAuto="0" spid="155" grpId="3"/>
      <p:bldP build="whole" bldLvl="1" animBg="1" rev="0" advAuto="0" spid="153" grpId="1"/>
      <p:bldP build="whole" bldLvl="1" animBg="1" rev="0" advAuto="0" spid="156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 of Errors (cont’d)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Errors can be introduced when information is transferred to or from the storage medium</a:t>
            </a:r>
          </a:p>
          <a:p>
            <a:pPr/>
            <a:r>
              <a:t>Example:  storing or fetching a file on an</a:t>
            </a:r>
            <a:br/>
            <a:r>
              <a:t>internal hard drive</a:t>
            </a:r>
          </a:p>
          <a:p>
            <a:pPr lvl="1"/>
            <a:r>
              <a:t>disks are mechanical devices</a:t>
            </a:r>
          </a:p>
          <a:p>
            <a:pPr lvl="1"/>
            <a:r>
              <a:t>to read or write data the controller waits</a:t>
            </a:r>
            <a:br/>
            <a:r>
              <a:t>until the sector rotates around to the</a:t>
            </a:r>
            <a:br/>
            <a:r>
              <a:t>read/write “head”</a:t>
            </a:r>
          </a:p>
          <a:p>
            <a:pPr lvl="1"/>
            <a:r>
              <a:t>if the timing is off the data transfer</a:t>
            </a:r>
            <a:br/>
            <a:r>
              <a:t>is likely to have errors</a:t>
            </a:r>
          </a:p>
          <a:p>
            <a:pPr lvl="1"/>
            <a:r>
              <a:t>e.g. the head might start reading just</a:t>
            </a:r>
            <a:br/>
            <a:r>
              <a:t>a little bit too late so the first byte is</a:t>
            </a:r>
            <a:br/>
            <a:r>
              <a:t>not read properly</a:t>
            </a:r>
          </a:p>
        </p:txBody>
      </p:sp>
      <p:pic>
        <p:nvPicPr>
          <p:cNvPr id="164" name="7k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2699" y="2654300"/>
            <a:ext cx="2540001" cy="2674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3" grpId="2"/>
      <p:bldP build="whole" bldLvl="1" animBg="1" rev="0" advAuto="0" spid="162" grpId="1"/>
      <p:bldP build="whole" bldLvl="1" animBg="1" rev="0" advAuto="0" spid="164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 of Errors (cont’d)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can be corrupted while it is in transit</a:t>
            </a:r>
          </a:p>
          <a:p>
            <a:pPr lvl="1"/>
            <a:r>
              <a:t>phone lines, DSL, other audio lines may be noisy</a:t>
            </a:r>
          </a:p>
          <a:p>
            <a:pPr lvl="1"/>
            <a:r>
              <a:t>optical connections have their own types of errors</a:t>
            </a:r>
          </a:p>
          <a:p>
            <a:pPr lvl="1"/>
            <a:r>
              <a:t>satellite and radio communications are very susceptible to interference</a:t>
            </a:r>
          </a:p>
          <a:p>
            <a:pPr>
              <a:spcBef>
                <a:spcPts val="9900"/>
              </a:spcBef>
            </a:pPr>
            <a:r>
              <a:t>Each of these source of errors </a:t>
            </a:r>
            <a:br/>
            <a:r>
              <a:t>may change single bits randomly </a:t>
            </a:r>
            <a:br/>
            <a:r>
              <a:t>spread through the document, </a:t>
            </a:r>
            <a:br/>
            <a:r>
              <a:t>or modify large chunks of the </a:t>
            </a:r>
            <a:br/>
            <a:r>
              <a:t>document</a:t>
            </a:r>
          </a:p>
        </p:txBody>
      </p:sp>
      <p:pic>
        <p:nvPicPr>
          <p:cNvPr id="168" name="solar-flar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8900" y="3848100"/>
            <a:ext cx="3810000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p" bldLvl="1" animBg="1" rev="0" advAuto="0" spid="167" grpId="2"/>
      <p:bldP build="whole" bldLvl="1" animBg="1" rev="0" advAuto="0" spid="168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Communication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general method for detecting errors is to add extra information to a piece of text</a:t>
            </a:r>
          </a:p>
          <a:p>
            <a:pPr lvl="1"/>
            <a:r>
              <a:t>add extra data to a document before storing it in a file</a:t>
            </a:r>
          </a:p>
          <a:p>
            <a:pPr lvl="1"/>
            <a:r>
              <a:t>append error checking data to a message while sending it</a:t>
            </a:r>
          </a:p>
          <a:p>
            <a:pPr/>
            <a:r>
              <a:t>In the remaining slides we’ll use terminology from data communications to describe error detection/correction, but the same ideas apply to file storage</a:t>
            </a:r>
          </a:p>
          <a:p>
            <a:pPr>
              <a:spcBef>
                <a:spcPts val="2000"/>
              </a:spcBef>
            </a:pPr>
            <a:r>
              <a:t>The general outline:</a:t>
            </a:r>
          </a:p>
          <a:p>
            <a:pPr lvl="1"/>
            <a:r>
              <a:t>a sender adds error checking</a:t>
            </a:r>
            <a:br/>
            <a:r>
              <a:t>information</a:t>
            </a:r>
          </a:p>
          <a:p>
            <a:pPr lvl="1"/>
            <a:r>
              <a:t>after reading the message, the</a:t>
            </a:r>
            <a:br/>
            <a:r>
              <a:t>receiver analyzes the message</a:t>
            </a:r>
            <a:br/>
            <a:r>
              <a:t>along with the extra data to see if</a:t>
            </a:r>
            <a:br/>
            <a:r>
              <a:t>an error occurred</a:t>
            </a:r>
          </a:p>
        </p:txBody>
      </p:sp>
      <p:pic>
        <p:nvPicPr>
          <p:cNvPr id="172" name="comm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4699000"/>
            <a:ext cx="3175001" cy="186399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579822" y="6737350"/>
            <a:ext cx="81327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5493"/>
                </a:solidFill>
              </a:defRPr>
            </a:lvl1pPr>
          </a:lstStyle>
          <a:p>
            <a:pPr/>
            <a:r>
              <a:t>sender</a:t>
            </a:r>
          </a:p>
        </p:txBody>
      </p:sp>
      <p:sp>
        <p:nvSpPr>
          <p:cNvPr id="174" name="Shape 174"/>
          <p:cNvSpPr/>
          <p:nvPr/>
        </p:nvSpPr>
        <p:spPr>
          <a:xfrm>
            <a:off x="8246822" y="6737350"/>
            <a:ext cx="92734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5493"/>
                </a:solidFill>
              </a:defRPr>
            </a:lvl1pPr>
          </a:lstStyle>
          <a:p>
            <a:pPr/>
            <a:r>
              <a:t>receiver</a:t>
            </a:r>
          </a:p>
        </p:txBody>
      </p:sp>
      <p:sp>
        <p:nvSpPr>
          <p:cNvPr id="175" name="Shape 175"/>
          <p:cNvSpPr/>
          <p:nvPr/>
        </p:nvSpPr>
        <p:spPr>
          <a:xfrm flipH="1" flipV="1">
            <a:off x="6718300" y="6934200"/>
            <a:ext cx="1117600" cy="1"/>
          </a:xfrm>
          <a:prstGeom prst="line">
            <a:avLst/>
          </a:prstGeom>
          <a:ln w="25400">
            <a:solidFill>
              <a:srgbClr val="005493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i="0"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3"/>
      <p:bldP build="whole" bldLvl="1" animBg="1" rev="0" advAuto="0" spid="170" grpId="1"/>
      <p:bldP build="p" bldLvl="1" animBg="1" rev="0" advAuto="0" spid="171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Parity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simplest method for error checking is to use a </a:t>
            </a:r>
            <a:r>
              <a:rPr b="1" i="1">
                <a:latin typeface="Arial"/>
                <a:ea typeface="Arial"/>
                <a:cs typeface="Arial"/>
                <a:sym typeface="Arial"/>
              </a:rPr>
              <a:t>parity bit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t>add one extra bit to the end of the text</a:t>
            </a:r>
          </a:p>
          <a:p>
            <a:pPr lvl="1"/>
            <a:r>
              <a:t>here “text” means any string, e.g. an entire message or a single character</a:t>
            </a:r>
          </a:p>
          <a:p>
            <a:pPr/>
            <a:r>
              <a:t>The value of the extra bit should make the </a:t>
            </a:r>
            <a:r>
              <a:rPr b="1" i="1">
                <a:latin typeface="Arial"/>
                <a:ea typeface="Arial"/>
                <a:cs typeface="Arial"/>
                <a:sym typeface="Arial"/>
              </a:rPr>
              <a:t>total number of ‘1’ bits</a:t>
            </a:r>
            <a:r>
              <a:t> an even number</a:t>
            </a:r>
          </a:p>
          <a:p>
            <a:pPr>
              <a:spcBef>
                <a:spcPts val="1600"/>
              </a:spcBef>
            </a:pPr>
            <a:r>
              <a:t>Example:  parity bits for ASCII characters</a:t>
            </a:r>
          </a:p>
          <a:p>
            <a:pPr lvl="1"/>
            <a:r>
              <a:t>A =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01000001</a:t>
            </a:r>
          </a:p>
          <a:p>
            <a:pPr lvl="1" marL="0" indent="317500">
              <a:buSzTx/>
              <a:buNone/>
            </a:pPr>
            <a:r>
              <a:t>	there are two 1 bits, so attach a </a:t>
            </a:r>
            <a:r>
              <a:rPr>
                <a:solidFill>
                  <a:srgbClr val="0433FF"/>
                </a:solidFill>
              </a:rPr>
              <a:t>0</a:t>
            </a:r>
            <a:r>
              <a:t> as the parity bit (the total remains two)</a:t>
            </a:r>
          </a:p>
          <a:p>
            <a:pPr lvl="1"/>
            <a:r>
              <a:t>C =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01000011</a:t>
            </a:r>
          </a:p>
          <a:p>
            <a:pPr lvl="1" marL="0" indent="317500">
              <a:buSzTx/>
              <a:buNone/>
            </a:pPr>
            <a:r>
              <a:t>	there are three 1 bits, so attach a </a:t>
            </a:r>
            <a:r>
              <a:rPr>
                <a:solidFill>
                  <a:srgbClr val="0433FF"/>
                </a:solidFill>
              </a:rPr>
              <a:t>1 </a:t>
            </a:r>
            <a:r>
              <a:t>as the parity bit (bringing the total to four)</a:t>
            </a:r>
          </a:p>
          <a:p>
            <a:pPr>
              <a:spcBef>
                <a:spcPts val="1600"/>
              </a:spcBef>
            </a:pPr>
            <a:r>
              <a:t>Example: parity bit for a piece of DNA (using ASCII)</a:t>
            </a:r>
          </a:p>
          <a:p>
            <a:pPr lvl="1"/>
            <a:r>
              <a:t>ATG =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01000001 01010100 01000111 </a:t>
            </a:r>
            <a:r>
              <a:rPr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rPr>
              <a:t>+ 1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p" bldLvl="1" animBg="1" rev="0" advAuto="0" spid="17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Calculating Parity:  FSA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way to compute the value of a parity bit is to use a “finite automaton”</a:t>
            </a:r>
          </a:p>
          <a:p>
            <a:pPr lvl="1"/>
            <a:r>
              <a:t>the initial state is state 0</a:t>
            </a:r>
          </a:p>
          <a:p>
            <a:pPr/>
            <a:r>
              <a:t>As the message is being sent,</a:t>
            </a:r>
            <a:br/>
            <a:r>
              <a:t>the machine changes state</a:t>
            </a:r>
            <a:br/>
            <a:r>
              <a:t>according to bits being transmitted</a:t>
            </a:r>
          </a:p>
          <a:p>
            <a:pPr/>
            <a:r>
              <a:t>After the last bit in the message,</a:t>
            </a:r>
            <a:br/>
            <a:r>
              <a:t>send one additional bit, </a:t>
            </a:r>
            <a:br/>
            <a:r>
              <a:t>defined by the current state</a:t>
            </a:r>
            <a:br/>
            <a:r>
              <a:t>of the automaton</a:t>
            </a:r>
          </a:p>
          <a:p>
            <a:pPr lvl="1"/>
            <a:r>
              <a:t>example: after sending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01000001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t>(ASCII ‘A’) send </a:t>
            </a:r>
            <a:r>
              <a:rPr>
                <a:solidFill>
                  <a:srgbClr val="0433FF"/>
                </a:solidFill>
              </a:rPr>
              <a:t>0</a:t>
            </a:r>
          </a:p>
          <a:p>
            <a:pPr lvl="1"/>
            <a:r>
              <a:t>after sending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01000011</a:t>
            </a:r>
            <a:r>
              <a:t> (ASCII ‘C’)</a:t>
            </a:r>
            <a:br/>
            <a:r>
              <a:t>send </a:t>
            </a:r>
            <a:r>
              <a:rPr>
                <a:solidFill>
                  <a:srgbClr val="0433FF"/>
                </a:solidFill>
              </a:rPr>
              <a:t>1</a:t>
            </a:r>
          </a:p>
        </p:txBody>
      </p:sp>
      <p:pic>
        <p:nvPicPr>
          <p:cNvPr id="1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8900" y="5207000"/>
            <a:ext cx="17272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omm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1500" y="3022600"/>
            <a:ext cx="3175001" cy="186399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 flipH="1" flipV="1">
            <a:off x="6680200" y="4889500"/>
            <a:ext cx="1117600" cy="1"/>
          </a:xfrm>
          <a:prstGeom prst="line">
            <a:avLst/>
          </a:prstGeom>
          <a:ln w="25400">
            <a:solidFill>
              <a:srgbClr val="005493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i="0"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whole" bldLvl="1" animBg="1" rev="0" advAuto="0" spid="180" grpId="1"/>
      <p:bldP build="whole" bldLvl="1" animBg="1" rev="0" advAuto="0" spid="182" grpId="5"/>
      <p:bldP build="p" bldLvl="1" animBg="1" rev="0" advAuto="0" spid="181" grpId="2"/>
      <p:bldP build="whole" bldLvl="1" animBg="1" rev="0" advAuto="0" spid="184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Calculating Parity:  FSA (cont’d)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receiver will have its own automaton</a:t>
            </a:r>
          </a:p>
          <a:p>
            <a:pPr lvl="1"/>
            <a:r>
              <a:t>it also starts in state 0</a:t>
            </a:r>
          </a:p>
          <a:p>
            <a:pPr/>
            <a:r>
              <a:t>As the message is being read,</a:t>
            </a:r>
            <a:br/>
            <a:r>
              <a:t>this machine changes state</a:t>
            </a:r>
            <a:br/>
            <a:r>
              <a:t>according to the bits it receives</a:t>
            </a:r>
          </a:p>
          <a:p>
            <a:pPr/>
            <a:r>
              <a:t>When the message ends:</a:t>
            </a:r>
          </a:p>
          <a:p>
            <a:pPr lvl="1"/>
            <a:r>
              <a:t>if the machine is in state 1</a:t>
            </a:r>
            <a:br/>
            <a:r>
              <a:t>an error occurred</a:t>
            </a:r>
          </a:p>
          <a:p>
            <a:pPr lvl="1"/>
            <a:r>
              <a:t>if the machine is in state 0</a:t>
            </a:r>
            <a:br/>
            <a:r>
              <a:t>the message had an even</a:t>
            </a:r>
            <a:br/>
            <a:r>
              <a:t>number of bits; assume no </a:t>
            </a:r>
            <a:br/>
            <a:r>
              <a:t>error occurred (but note two</a:t>
            </a:r>
            <a:br/>
            <a:r>
              <a:t>bits may have changed...)</a:t>
            </a:r>
          </a:p>
        </p:txBody>
      </p:sp>
      <p:pic>
        <p:nvPicPr>
          <p:cNvPr id="18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8900" y="5207000"/>
            <a:ext cx="17272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comm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1500" y="3022600"/>
            <a:ext cx="3175001" cy="1863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1100" y="5207000"/>
            <a:ext cx="1727200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 flipH="1" flipV="1">
            <a:off x="6680200" y="4889500"/>
            <a:ext cx="1117600" cy="1"/>
          </a:xfrm>
          <a:prstGeom prst="line">
            <a:avLst/>
          </a:prstGeom>
          <a:ln w="25400">
            <a:solidFill>
              <a:srgbClr val="005493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i="0"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7" grpId="3"/>
      <p:bldP build="whole" bldLvl="1" animBg="1" rev="0" advAuto="0" spid="186" grpId="1"/>
      <p:bldP build="whole" bldLvl="1" animBg="1" rev="0" advAuto="0" spid="190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Parity Bits in BitLab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368300"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s = “hello"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spcBef>
                <a:spcPts val="2700"/>
              </a:spcBef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c0 = Code(s[0])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c0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1101000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c0.add_parity_bit()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c0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11010001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spcBef>
                <a:spcPts val="2700"/>
              </a:spcBef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c1 = Code(s[1])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c1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1100101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c1.add_parity_bit()</a:t>
            </a:r>
            <a:endParaRPr>
              <a:solidFill>
                <a:srgbClr val="000000"/>
              </a:solidFill>
            </a:endParaRPr>
          </a:p>
          <a:p>
            <a:pPr lvl="1" marL="0" indent="368300"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 </a:t>
            </a:r>
            <a:r>
              <a:rPr>
                <a:solidFill>
                  <a:srgbClr val="007D64"/>
                </a:solidFill>
              </a:rPr>
              <a:t>c1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11001010</a:t>
            </a:r>
          </a:p>
        </p:txBody>
      </p:sp>
      <p:sp>
        <p:nvSpPr>
          <p:cNvPr id="195" name="Shape 195"/>
          <p:cNvSpPr/>
          <p:nvPr/>
        </p:nvSpPr>
        <p:spPr>
          <a:xfrm>
            <a:off x="4927600" y="2641600"/>
            <a:ext cx="4356100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Code class, introduced earlier, returns the bit pattern for a number or character</a:t>
            </a:r>
          </a:p>
        </p:txBody>
      </p:sp>
      <p:sp>
        <p:nvSpPr>
          <p:cNvPr id="196" name="Shape 196"/>
          <p:cNvSpPr/>
          <p:nvPr/>
        </p:nvSpPr>
        <p:spPr>
          <a:xfrm>
            <a:off x="4927600" y="4146549"/>
            <a:ext cx="43561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call to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add_parity_bit</a:t>
            </a:r>
            <a:r>
              <a:t> attaches the parity bit at the right end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p" bldLvl="5" animBg="1" rev="0" advAuto="0" spid="194" grpId="1"/>
      <p:bldP build="whole" bldLvl="1" animBg="1" rev="0" advAuto="0" spid="196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the Parity Bit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receiver treats the parity bit like any other bit in the incoming message</a:t>
            </a:r>
          </a:p>
          <a:p>
            <a:pPr lvl="1"/>
            <a:r>
              <a:t>the parity bit causes a state transition</a:t>
            </a:r>
          </a:p>
          <a:p>
            <a:pPr lvl="1"/>
            <a:r>
              <a:t>it is included in the count of the number of 1 bits</a:t>
            </a:r>
          </a:p>
          <a:p>
            <a:pPr>
              <a:spcBef>
                <a:spcPts val="1800"/>
              </a:spcBef>
            </a:pPr>
            <a:r>
              <a:t>To get the message contents the receiver throws away the last bit</a:t>
            </a:r>
          </a:p>
          <a:p>
            <a:pPr>
              <a:spcBef>
                <a:spcPts val="1800"/>
              </a:spcBef>
            </a:pPr>
            <a:r>
              <a:t>Example:</a:t>
            </a:r>
          </a:p>
          <a:p>
            <a:pPr lvl="1"/>
            <a:r>
              <a:t>when sending an ASCII ‘C’ the bit stream is </a:t>
            </a:r>
            <a:r>
              <a:rPr sz="1800">
                <a:latin typeface="Courier"/>
                <a:ea typeface="Courier"/>
                <a:cs typeface="Courier"/>
                <a:sym typeface="Courier"/>
              </a:rPr>
              <a:t>01000011</a:t>
            </a:r>
            <a:r>
              <a:rPr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t> -- the digits in the code for ‘C’ plus a parity bit</a:t>
            </a:r>
          </a:p>
          <a:p>
            <a:pPr lvl="1"/>
            <a:r>
              <a:t>the receiver reads 9 bits and sees there were an even number of 1 bits -- no error</a:t>
            </a:r>
          </a:p>
          <a:p>
            <a:pPr lvl="1"/>
            <a:r>
              <a:t>throw away the 9th bit</a:t>
            </a:r>
          </a:p>
          <a:p>
            <a:pPr lvl="1"/>
            <a:r>
              <a:t>the remaining bits are the contents of the message: 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01000011</a:t>
            </a:r>
            <a:r>
              <a:t>, which is the ASCII code for ‘C’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9" grpId="2"/>
      <p:bldP build="whole" bldLvl="1" animBg="1" rev="0" advAuto="0" spid="19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Communication Protocol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this plan to work the sender and receiver </a:t>
            </a:r>
            <a:br/>
            <a:r>
              <a:t>both have to agree on a </a:t>
            </a:r>
            <a:r>
              <a:rPr b="1" i="1">
                <a:latin typeface="Arial"/>
                <a:ea typeface="Arial"/>
                <a:cs typeface="Arial"/>
                <a:sym typeface="Arial"/>
              </a:rPr>
              <a:t>communication protocol</a:t>
            </a:r>
          </a:p>
          <a:p>
            <a:pPr lvl="1"/>
            <a:r>
              <a:t>the protocol defines a message structure </a:t>
            </a:r>
          </a:p>
          <a:p>
            <a:pPr lvl="1"/>
            <a:r>
              <a:t>in our simple protocol the sender and receiver</a:t>
            </a:r>
            <a:br/>
            <a:r>
              <a:t>agree in advance the parity bit is the last bit</a:t>
            </a:r>
          </a:p>
          <a:p>
            <a:pPr/>
            <a:r>
              <a:t>A convenient way to think about this process:</a:t>
            </a:r>
          </a:p>
          <a:p>
            <a:pPr lvl="1"/>
            <a:r>
              <a:t>the sender puts the message in an “envelope”</a:t>
            </a:r>
          </a:p>
          <a:p>
            <a:pPr lvl="1"/>
            <a:r>
              <a:t>the sender writes the value of the parity bit on </a:t>
            </a:r>
            <a:br/>
            <a:r>
              <a:t>the envelope</a:t>
            </a:r>
          </a:p>
          <a:p>
            <a:pPr lvl="1"/>
            <a:r>
              <a:t>the receiver checks the parity of the contents </a:t>
            </a:r>
            <a:br/>
            <a:r>
              <a:t>and the envelope</a:t>
            </a:r>
          </a:p>
          <a:p>
            <a:pPr lvl="1"/>
            <a:r>
              <a:t>after deciding there were no errors the receiver </a:t>
            </a:r>
            <a:br/>
            <a:r>
              <a:t>can discard the envelope and use the contents </a:t>
            </a:r>
            <a:br/>
            <a:r>
              <a:t>of the message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6985000" y="2146300"/>
            <a:ext cx="3098801" cy="1955800"/>
            <a:chOff x="0" y="0"/>
            <a:chExt cx="3098800" cy="1955800"/>
          </a:xfrm>
        </p:grpSpPr>
        <p:grpSp>
          <p:nvGrpSpPr>
            <p:cNvPr id="205" name="Group 205"/>
            <p:cNvGrpSpPr/>
            <p:nvPr/>
          </p:nvGrpSpPr>
          <p:grpSpPr>
            <a:xfrm>
              <a:off x="0" y="0"/>
              <a:ext cx="3098800" cy="1955800"/>
              <a:chOff x="0" y="0"/>
              <a:chExt cx="3098799" cy="1955800"/>
            </a:xfrm>
          </p:grpSpPr>
          <p:pic>
            <p:nvPicPr>
              <p:cNvPr id="203" name="env2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857501" cy="1898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4" name="Shape 204"/>
              <p:cNvSpPr/>
              <p:nvPr/>
            </p:nvSpPr>
            <p:spPr>
              <a:xfrm>
                <a:off x="2095500" y="0"/>
                <a:ext cx="1003300" cy="19558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i="0" sz="3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x="1727200" y="812800"/>
              <a:ext cx="342900" cy="342900"/>
            </a:xfrm>
            <a:prstGeom prst="ellipse">
              <a:avLst/>
            </a:pr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b="1" i="0" sz="1200">
                  <a:solidFill>
                    <a:srgbClr val="0433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7073899" y="4546599"/>
            <a:ext cx="1587501" cy="1881483"/>
            <a:chOff x="0" y="0"/>
            <a:chExt cx="1587500" cy="1881481"/>
          </a:xfrm>
        </p:grpSpPr>
        <p:pic>
          <p:nvPicPr>
            <p:cNvPr id="208" name="env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87500" cy="1881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152400" y="330200"/>
              <a:ext cx="342900" cy="342900"/>
            </a:xfrm>
            <a:prstGeom prst="ellipse">
              <a:avLst/>
            </a:pr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b="1" i="0" sz="1200">
                  <a:solidFill>
                    <a:srgbClr val="0433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4"/>
      <p:bldP build="p" bldLvl="1" animBg="1" rev="0" advAuto="0" spid="202" grpId="2"/>
      <p:bldP build="whole" bldLvl="1" animBg="1" rev="0" advAuto="0" spid="201" grpId="1"/>
      <p:bldP build="whole" bldLvl="1" animBg="1" rev="0" advAuto="0" spid="20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Representation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topic this chapter: how information is stored inside a computer</a:t>
            </a:r>
          </a:p>
          <a:p>
            <a:pPr>
              <a:spcBef>
                <a:spcPts val="2300"/>
              </a:spcBef>
            </a:pPr>
            <a:r>
              <a:t>The kinds of things stored in a computer’s memory include</a:t>
            </a:r>
          </a:p>
          <a:p>
            <a:pPr lvl="1"/>
            <a:r>
              <a:t>numbers</a:t>
            </a:r>
          </a:p>
          <a:p>
            <a:pPr lvl="1"/>
            <a:r>
              <a:t>text</a:t>
            </a:r>
          </a:p>
          <a:p>
            <a:pPr lvl="1"/>
            <a:r>
              <a:t>drawings</a:t>
            </a:r>
          </a:p>
          <a:p>
            <a:pPr lvl="1"/>
            <a:r>
              <a:t>photographs and other images</a:t>
            </a:r>
          </a:p>
          <a:p>
            <a:pPr lvl="1"/>
            <a:r>
              <a:t>music and other audio</a:t>
            </a:r>
          </a:p>
          <a:p>
            <a:pPr>
              <a:spcBef>
                <a:spcPts val="2900"/>
              </a:spcBef>
            </a:pPr>
            <a:r>
              <a:t>Obviously a very big topic</a:t>
            </a:r>
          </a:p>
          <a:p>
            <a:pPr lvl="1"/>
            <a:r>
              <a:t>we’ll focus on text</a:t>
            </a:r>
          </a:p>
          <a:p>
            <a:pPr lvl="1"/>
            <a:r>
              <a:t>even more specifically, on strings of letters </a:t>
            </a:r>
            <a:br/>
            <a:r>
              <a:t>(and not worry about formatting)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5372100" y="2908300"/>
            <a:ext cx="3911600" cy="3594100"/>
            <a:chOff x="0" y="0"/>
            <a:chExt cx="3911600" cy="3594099"/>
          </a:xfrm>
        </p:grpSpPr>
        <p:pic>
          <p:nvPicPr>
            <p:cNvPr id="55" name="download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95500" y="2705100"/>
              <a:ext cx="889000" cy="88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icon-ilife-iphoto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79600" y="1371600"/>
              <a:ext cx="876300" cy="86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icon-ilife-imovi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1400" y="2286000"/>
              <a:ext cx="876300" cy="850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icon-iwork09-numbers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62300" y="0"/>
              <a:ext cx="749300" cy="736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Excel-icon.tif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63500"/>
              <a:ext cx="609600" cy="609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Word-icon.tif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35200" y="533400"/>
              <a:ext cx="609600" cy="609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OmniGraffle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3700" y="1219200"/>
              <a:ext cx="8382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TextEdit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4100" y="127000"/>
              <a:ext cx="863600" cy="86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4" grpId="1"/>
      <p:bldP build="whole" bldLvl="1" animBg="1" rev="0" advAuto="0" spid="6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Communication Protocol (cont’d)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general idea of including extra bits on an “envelope” is how communication protocols are defined</a:t>
            </a:r>
          </a:p>
          <a:p>
            <a:pPr lvl="1"/>
            <a:r>
              <a:t>TCP/IP (the internet protocol) </a:t>
            </a:r>
            <a:br/>
            <a:r>
              <a:t>includes routing information </a:t>
            </a:r>
            <a:br/>
            <a:r>
              <a:t>and much more</a:t>
            </a:r>
          </a:p>
          <a:p>
            <a:pPr lvl="1"/>
            <a:r>
              <a:t>the drawing at right shows</a:t>
            </a:r>
            <a:br/>
            <a:r>
              <a:t>all the extra information added</a:t>
            </a:r>
            <a:br/>
            <a:r>
              <a:t>to an “IP packet”</a:t>
            </a:r>
          </a:p>
          <a:p>
            <a:pPr lvl="1"/>
            <a:r>
              <a:t>the sender puts 6 or more</a:t>
            </a:r>
            <a:br/>
            <a:r>
              <a:t>words at the front of a packet</a:t>
            </a:r>
          </a:p>
          <a:p>
            <a:pPr lvl="1"/>
            <a:r>
              <a:t>the receiver examines the</a:t>
            </a:r>
            <a:br/>
            <a:r>
              <a:t>header, checks for errors,</a:t>
            </a:r>
            <a:br/>
            <a:r>
              <a:t>then throws away the</a:t>
            </a:r>
            <a:br/>
            <a:r>
              <a:t>envelope</a:t>
            </a:r>
          </a:p>
        </p:txBody>
      </p:sp>
      <p:pic>
        <p:nvPicPr>
          <p:cNvPr id="21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8700" y="2679700"/>
            <a:ext cx="4762500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3"/>
      <p:bldP build="whole" bldLvl="1" animBg="1" rev="0" advAuto="0" spid="212" grpId="1"/>
      <p:bldP build="p" bldLvl="1" animBg="1" rev="0" advAuto="0" spid="213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 to Parity Bits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receiver knows an error occurred somewhere in the bit stream if the total number of 1 bits is odd </a:t>
            </a:r>
          </a:p>
          <a:p>
            <a:pPr/>
            <a:r>
              <a:t>The receiver does not know where the error occurred</a:t>
            </a:r>
          </a:p>
          <a:p>
            <a:pPr lvl="1"/>
            <a:r>
              <a:t>it could have been the parity bit itself...</a:t>
            </a:r>
          </a:p>
          <a:p>
            <a:pPr/>
            <a:r>
              <a:t>An even number of 1 bits does not guarantee there were no errors</a:t>
            </a:r>
          </a:p>
          <a:p>
            <a:pPr lvl="1"/>
            <a:r>
              <a:t>if two bits changed the total number of 1 bits will be even</a:t>
            </a:r>
          </a:p>
          <a:p>
            <a:pPr/>
            <a:r>
              <a:t>Example:</a:t>
            </a:r>
          </a:p>
          <a:p>
            <a:pPr lvl="1"/>
            <a:r>
              <a:t>sender transmits </a:t>
            </a:r>
            <a:r>
              <a:rPr sz="1800">
                <a:latin typeface="Courier"/>
                <a:ea typeface="Courier"/>
                <a:cs typeface="Courier"/>
                <a:sym typeface="Courier"/>
              </a:rPr>
              <a:t>01000011</a:t>
            </a:r>
            <a:r>
              <a:rPr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</a:p>
          <a:p>
            <a:pPr lvl="1"/>
            <a:r>
              <a:t>receiver sees </a:t>
            </a:r>
            <a:r>
              <a:rPr sz="1800">
                <a:latin typeface="Courier"/>
                <a:ea typeface="Courier"/>
                <a:cs typeface="Courier"/>
                <a:sym typeface="Courier"/>
              </a:rPr>
              <a:t>0</a:t>
            </a:r>
            <a:r>
              <a: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rPr>
              <a:t>01</a:t>
            </a:r>
            <a:r>
              <a:rPr sz="1800">
                <a:latin typeface="Courier"/>
                <a:ea typeface="Courier"/>
                <a:cs typeface="Courier"/>
                <a:sym typeface="Courier"/>
              </a:rPr>
              <a:t>00011</a:t>
            </a:r>
            <a:r>
              <a:rPr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</a:p>
          <a:p>
            <a:pPr lvl="1"/>
            <a:r>
              <a:t>2nd and 3rd bits changed, but</a:t>
            </a:r>
            <a:br/>
            <a:r>
              <a:t>the message looks OK to the</a:t>
            </a:r>
            <a:br/>
            <a:r>
              <a:t>receiver</a:t>
            </a:r>
          </a:p>
        </p:txBody>
      </p:sp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0" y="4775200"/>
            <a:ext cx="1727200" cy="13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  <p:bldP build="whole" bldLvl="1" animBg="1" rev="0" advAuto="0" spid="218" grpId="3"/>
      <p:bldP build="p" bldLvl="1" animBg="1" rev="0" advAuto="0" spid="21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 with Messages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BitLab has 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encode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685800"/>
            <a:r>
              <a:t>pass it a string, it returns a list of ASCII codes (in the form of Code objects)</a:t>
            </a:r>
          </a:p>
          <a:p>
            <a:pPr>
              <a:spcBef>
                <a:spcPts val="3000"/>
              </a:spcBef>
            </a:pPr>
            <a:r>
              <a:t>An optional argument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with_parity</a:t>
            </a:r>
            <a:r>
              <a:t> tells the function to attach parity bits to the codes</a:t>
            </a:r>
          </a:p>
          <a:p>
            <a:pPr lvl="1" marL="0" indent="368300">
              <a:spcBef>
                <a:spcPts val="2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encode('AU')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[1000001, 1010101]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20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encode('AU', with_parity=True)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[10000010, 10101010]</a:t>
            </a:r>
          </a:p>
        </p:txBody>
      </p:sp>
      <p:pic>
        <p:nvPicPr>
          <p:cNvPr id="222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0" y="3949700"/>
            <a:ext cx="2730500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9500" y="5207000"/>
            <a:ext cx="2730500" cy="83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3"/>
      <p:bldP build="p" bldLvl="1" animBg="1" rev="0" advAuto="0" spid="221" grpId="1"/>
      <p:bldP build="whole" bldLvl="1" animBg="1" rev="0" advAuto="0" spid="22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Simulating Errors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do experiments with codes, we can use 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garbled</a:t>
            </a:r>
            <a:r>
              <a:t> to add random errors to a message</a:t>
            </a:r>
          </a:p>
          <a:p>
            <a:pPr lvl="1" marL="685800"/>
            <a:r>
              <a:t>another function, named decode, will translate a list of codes back into a string</a:t>
            </a:r>
          </a:p>
          <a:p>
            <a:pPr lvl="1" marL="685800"/>
            <a:r>
              <a:t>if a code has a parity error it is translated as a bullet symbol</a:t>
            </a:r>
          </a:p>
          <a:p>
            <a:pPr lvl="1" marL="0" indent="368300">
              <a:spcBef>
                <a:spcPts val="1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message = "cows"</a:t>
            </a:r>
          </a:p>
          <a:p>
            <a:pPr lvl="1" marL="0" indent="368300">
              <a:spcBef>
                <a:spcPts val="1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transmitted = encode(message, with_parity=True)</a:t>
            </a:r>
          </a:p>
          <a:p>
            <a:pPr lvl="1" marL="0" indent="368300">
              <a:spcBef>
                <a:spcPts val="1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transmitted</a:t>
            </a:r>
            <a:br/>
            <a:r>
              <a:t>[11000110, 11011110, 11101110, 11100111]</a:t>
            </a:r>
          </a:p>
          <a:p>
            <a:pPr lvl="1" marL="0" indent="368300">
              <a:spcBef>
                <a:spcPts val="1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received = garbled(transmitted, 1)</a:t>
            </a:r>
          </a:p>
          <a:p>
            <a:pPr lvl="1" marL="0" indent="368300">
              <a:spcBef>
                <a:spcPts val="1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received</a:t>
            </a:r>
            <a:br/>
            <a:r>
              <a:t>[11000110, 11011110, 11100110, 11100111]</a:t>
            </a:r>
          </a:p>
          <a:p>
            <a:pPr lvl="1" marL="0" indent="368300">
              <a:spcBef>
                <a:spcPts val="1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decode(received)</a:t>
            </a:r>
            <a:br/>
            <a:r>
              <a:t>'co•s'</a:t>
            </a:r>
          </a:p>
        </p:txBody>
      </p:sp>
      <p:sp>
        <p:nvSpPr>
          <p:cNvPr id="227" name="Shape 227"/>
          <p:cNvSpPr/>
          <p:nvPr/>
        </p:nvSpPr>
        <p:spPr>
          <a:xfrm>
            <a:off x="6553200" y="4667250"/>
            <a:ext cx="334010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arguments passed to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garbled</a:t>
            </a:r>
            <a:r>
              <a:t> are a message (list of Codes) and the number of errors to add</a:t>
            </a:r>
          </a:p>
        </p:txBody>
      </p:sp>
      <p:sp>
        <p:nvSpPr>
          <p:cNvPr id="228" name="Shape 228"/>
          <p:cNvSpPr/>
          <p:nvPr/>
        </p:nvSpPr>
        <p:spPr>
          <a:xfrm>
            <a:off x="6553200" y="6032500"/>
            <a:ext cx="33401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Can you find the error in the received message?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2"/>
      <p:bldP build="whole" bldLvl="1" animBg="1" rev="0" advAuto="0" spid="228" grpId="3"/>
      <p:bldP build="p" bldLvl="5" animBg="1" rev="0" advAuto="0" spid="22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Errors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second argument passed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garbled</a:t>
            </a:r>
            <a:r>
              <a:t> is the number of errors to create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msg = encode("aloha", with_parity=True)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msg</a:t>
            </a:r>
            <a:br/>
            <a:r>
              <a:t>[11000011, 11011000, 11011110, 11010001, 11000011]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test1 = garbled(msg, 3)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test1</a:t>
            </a:r>
            <a:br/>
            <a:r>
              <a:t>[11000111, 11011000, 11111110, 11010001, 11000111]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decode(test1)</a:t>
            </a:r>
            <a:br/>
            <a:r>
              <a:t>‘•l•h•’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test2 = garbled(msg, 5)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test2</a:t>
            </a:r>
            <a:br/>
            <a:r>
              <a:t>[11101011, 11010010, 11011110, 11110001, 11000011]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decode(test2)</a:t>
            </a:r>
            <a:br/>
            <a:r>
              <a:t>'uio•a'</a:t>
            </a:r>
          </a:p>
        </p:txBody>
      </p:sp>
      <p:sp>
        <p:nvSpPr>
          <p:cNvPr id="232" name="Shape 232"/>
          <p:cNvSpPr/>
          <p:nvPr/>
        </p:nvSpPr>
        <p:spPr>
          <a:xfrm>
            <a:off x="1930400" y="38862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6807200" y="38862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4000500" y="38862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5219700" y="55626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054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3263900" y="55626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054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3022600" y="55626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054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1803400" y="55626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054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1562100" y="5562600"/>
            <a:ext cx="203200" cy="304800"/>
          </a:xfrm>
          <a:prstGeom prst="roundRect">
            <a:avLst>
              <a:gd name="adj" fmla="val 50000"/>
            </a:avLst>
          </a:prstGeom>
          <a:ln w="25400">
            <a:solidFill>
              <a:srgbClr val="0054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3987800" y="6302044"/>
            <a:ext cx="5461000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Do you see how the receiver was fooled into thinking there were no errors when 2 bits changed in a single code?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"/>
      <p:bldP build="p" bldLvl="5" animBg="1" rev="0" advAuto="0" spid="23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the Parity Bit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Deciding whether to attach a 1 or a 0 to the end of a code is simple using a logic function called “exclusive or”</a:t>
            </a:r>
          </a:p>
          <a:p>
            <a:pPr lvl="1"/>
            <a:r>
              <a:t>normally “a or b” is true if either a or b is true</a:t>
            </a:r>
          </a:p>
          <a:p>
            <a:pPr lvl="1"/>
            <a:r>
              <a:t>the “exclusive or” of a and b is true if either is true but not both</a:t>
            </a:r>
          </a:p>
          <a:p>
            <a:pPr/>
            <a:r>
              <a:t>Here is the truth table:</a:t>
            </a:r>
          </a:p>
        </p:txBody>
      </p:sp>
      <p:pic>
        <p:nvPicPr>
          <p:cNvPr id="24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50" y="3797300"/>
            <a:ext cx="8699500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the Parity Bit (cont’d)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function that computes a parity bit is shown below</a:t>
            </a:r>
          </a:p>
          <a:p>
            <a:pPr lvl="1"/>
            <a:r>
              <a:t>initialize the return value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t> to 0</a:t>
            </a:r>
          </a:p>
          <a:p>
            <a:pPr lvl="1"/>
            <a:r>
              <a:t>iterate over all the bits in the input code, updating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t> using the exclusive OR operator</a:t>
            </a:r>
          </a:p>
          <a:p>
            <a:pPr lvl="1"/>
            <a:r>
              <a:t>if a bit is 0 it won’t change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t>, but if it’s a 1 it sets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t> to the opposite value</a:t>
            </a:r>
          </a:p>
        </p:txBody>
      </p:sp>
      <p:pic>
        <p:nvPicPr>
          <p:cNvPr id="24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" y="3613150"/>
            <a:ext cx="9232900" cy="283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Compression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very large strings we can save a lot of space by </a:t>
            </a:r>
            <a:r>
              <a:rPr b="1" i="1"/>
              <a:t>compressing</a:t>
            </a:r>
            <a:r>
              <a:t> the text</a:t>
            </a:r>
          </a:p>
          <a:p>
            <a:pPr/>
            <a:r>
              <a:t>Our next project: </a:t>
            </a:r>
          </a:p>
          <a:p>
            <a:pPr lvl="1"/>
            <a:r>
              <a:t>an alternative scheme for encoding letters</a:t>
            </a:r>
          </a:p>
          <a:p>
            <a:pPr lvl="1"/>
            <a:r>
              <a:t>use </a:t>
            </a:r>
            <a:r>
              <a:rPr b="1" i="1"/>
              <a:t>shorter codes for more common letters</a:t>
            </a:r>
          </a:p>
          <a:p>
            <a:pPr/>
            <a:r>
              <a:t>There are other algorithms for compressing files (including photos, images and other types of data) but we’ll focus on a simple plan for text only</a:t>
            </a:r>
          </a:p>
        </p:txBody>
      </p:sp>
      <p:pic>
        <p:nvPicPr>
          <p:cNvPr id="252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4483100"/>
            <a:ext cx="7442200" cy="2819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2"/>
      <p:bldP build="p" bldLvl="1" animBg="1" rev="0" advAuto="0" spid="25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Sequence Databases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illustrate alternate codes we’ll use some examples from bioinformatics</a:t>
            </a:r>
          </a:p>
          <a:p>
            <a:pPr/>
            <a:r>
              <a:t>Many important molecules in biochemistry are </a:t>
            </a:r>
            <a:r>
              <a:rPr b="1" i="1"/>
              <a:t>polymers</a:t>
            </a:r>
          </a:p>
          <a:p>
            <a:pPr lvl="1"/>
            <a:r>
              <a:t>these are long chains of smaller molecules</a:t>
            </a:r>
          </a:p>
          <a:p>
            <a:pPr lvl="1"/>
            <a:r>
              <a:t>DNA or RNA: chain of nucleotides</a:t>
            </a:r>
          </a:p>
          <a:p>
            <a:pPr lvl="1"/>
            <a:r>
              <a:t>protein: chain of amino acids</a:t>
            </a:r>
          </a:p>
          <a:p>
            <a:pPr/>
            <a:r>
              <a:t>We can represent a polymer by using one letter for each element in the chain</a:t>
            </a:r>
          </a:p>
          <a:p>
            <a:pPr lvl="1"/>
            <a:r>
              <a:t>a DNA sequence (e.g. a chromosome) is a string made of A, T, C, and G</a:t>
            </a:r>
          </a:p>
          <a:p>
            <a:pPr lvl="1"/>
            <a:r>
              <a:t>a protein sequence is a string made from an alphabet of 20 letters (A, C, D, E, ...)</a:t>
            </a:r>
          </a:p>
        </p:txBody>
      </p:sp>
      <p:pic>
        <p:nvPicPr>
          <p:cNvPr id="256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5700" y="5461000"/>
            <a:ext cx="5308600" cy="1752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797979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5" grpId="1"/>
      <p:bldP build="whole" bldLvl="1" animBg="1" rev="0" advAuto="0" spid="256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Compact Codes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most text ASCII is a good choice</a:t>
            </a:r>
          </a:p>
          <a:p>
            <a:pPr lvl="1"/>
            <a:r>
              <a:t>wide variety of letters and symbols</a:t>
            </a:r>
          </a:p>
          <a:p>
            <a:pPr lvl="1"/>
            <a:r>
              <a:t>easily stored in computer memory (one letter = one byte)</a:t>
            </a:r>
          </a:p>
          <a:p>
            <a:pPr/>
            <a:r>
              <a:t>For sequence databases ASCII can be very inefficient</a:t>
            </a:r>
          </a:p>
          <a:p>
            <a:pPr/>
            <a:r>
              <a:t>Example:</a:t>
            </a:r>
          </a:p>
          <a:p>
            <a:pPr lvl="1"/>
            <a:r>
              <a:t>DNA sequences have only </a:t>
            </a:r>
            <a:br/>
            <a:r>
              <a:t>A, C, G, and T</a:t>
            </a:r>
          </a:p>
          <a:p>
            <a:pPr lvl="1"/>
            <a:r>
              <a:t>a special-purpose code </a:t>
            </a:r>
            <a:br/>
            <a:r>
              <a:t>that uses just 2 bits for </a:t>
            </a:r>
            <a:br/>
            <a:r>
              <a:t>each letter would require</a:t>
            </a:r>
            <a:br/>
            <a:r>
              <a:t>1/4 as much memory</a:t>
            </a:r>
          </a:p>
          <a:p>
            <a:pPr lvl="1"/>
            <a:r>
              <a:t>e.g. 575,000 bytes instead</a:t>
            </a:r>
            <a:br/>
            <a:r>
              <a:t>of 4,600,000 for the </a:t>
            </a:r>
            <a:r>
              <a:rPr i="1"/>
              <a:t>E. coli</a:t>
            </a:r>
            <a:r>
              <a:t> genome</a:t>
            </a:r>
          </a:p>
        </p:txBody>
      </p:sp>
      <p:graphicFrame>
        <p:nvGraphicFramePr>
          <p:cNvPr id="260" name="Table 260"/>
          <p:cNvGraphicFramePr/>
          <p:nvPr/>
        </p:nvGraphicFramePr>
        <p:xfrm>
          <a:off x="5664200" y="3949700"/>
          <a:ext cx="3149600" cy="25019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574800"/>
                <a:gridCol w="1574800"/>
              </a:tblGrid>
              <a:tr h="49922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Nucleotide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Code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50066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066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066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066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3"/>
      <p:bldP build="whole" bldLvl="1" animBg="1" rev="0" advAuto="0" spid="258" grpId="1"/>
      <p:bldP build="p" bldLvl="1" animBg="1" rev="0" advAuto="0" spid="25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Representation Projects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We’ll first start by looking at basic techniques for encoding text</a:t>
            </a:r>
          </a:p>
          <a:p>
            <a:pPr lvl="1"/>
            <a:r>
              <a:t>how characters are stored in main memory (RAM) or secondary memory (disk, DVD, ...)</a:t>
            </a:r>
          </a:p>
          <a:p>
            <a:pPr lvl="1"/>
            <a:r>
              <a:t>also needed when transmitting text over a network (e.g. fetching a web site from a server)</a:t>
            </a:r>
          </a:p>
          <a:p>
            <a:pPr lvl="1"/>
            <a:r>
              <a:t>we’ll look at standard codes (ASCII and Unicode) for representing text</a:t>
            </a:r>
          </a:p>
          <a:p>
            <a:pPr>
              <a:spcBef>
                <a:spcPts val="2600"/>
              </a:spcBef>
            </a:pPr>
            <a:r>
              <a:t>Then we’ll look at techniques used to detect errors</a:t>
            </a:r>
          </a:p>
          <a:p>
            <a:pPr lvl="1"/>
            <a:r>
              <a:t>where errors come from, why error detection is important</a:t>
            </a:r>
          </a:p>
          <a:p>
            <a:pPr lvl="1"/>
            <a:r>
              <a:t>simple techniques for determining when text has changed since it was first encoded</a:t>
            </a:r>
          </a:p>
          <a:p>
            <a:pPr>
              <a:spcBef>
                <a:spcPts val="2600"/>
              </a:spcBef>
            </a:pPr>
            <a:r>
              <a:t>Finally we’ll look at a simple technique for text compression</a:t>
            </a:r>
          </a:p>
          <a:p>
            <a:pPr lvl="1"/>
            <a:r>
              <a:t>the goal is to use less space, to allow more information to be stored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Compact Codes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special code for protein sequences would need 5 bits per letter</a:t>
            </a:r>
          </a:p>
          <a:p>
            <a:pPr lvl="1" marL="685800"/>
            <a:r>
              <a:t>there are 20 amino acid letters</a:t>
            </a:r>
          </a:p>
          <a:p>
            <a:pPr lvl="1" marL="685800"/>
            <a:r>
              <a:t>2</a:t>
            </a:r>
            <a:r>
              <a:rPr baseline="31999"/>
              <a:t>4</a:t>
            </a:r>
            <a:r>
              <a:t> = 16, so 4 bits don’t provide enough combinations</a:t>
            </a:r>
          </a:p>
          <a:p>
            <a:pPr lvl="1" marL="685800"/>
            <a:r>
              <a:t>2</a:t>
            </a:r>
            <a:r>
              <a:rPr baseline="31999"/>
              <a:t>5</a:t>
            </a:r>
            <a:r>
              <a:t> = 32 combinations</a:t>
            </a:r>
          </a:p>
          <a:p>
            <a:pPr lvl="1" marL="0" indent="368300">
              <a:spcBef>
                <a:spcPts val="6700"/>
              </a:spcBef>
              <a:buSzTx/>
              <a:buNone/>
            </a:pPr>
            <a:r>
              <a:t>A =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00000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t>C =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00001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t>D =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00010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 i="1"/>
              <a:t>etc</a:t>
            </a:r>
          </a:p>
        </p:txBody>
      </p:sp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900" y="3467100"/>
            <a:ext cx="3200400" cy="31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  <p:bldP build="p" bldLvl="5" animBg="1" rev="0" advAuto="0" spid="263" grpId="2"/>
      <p:bldP build="whole" bldLvl="1" animBg="1" rev="0" advAuto="0" spid="264" grpId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Variable Length Codes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Another way to save space is to create a code based on </a:t>
            </a:r>
            <a:r>
              <a:rPr b="1" i="1"/>
              <a:t>letter frequencies</a:t>
            </a:r>
          </a:p>
          <a:p>
            <a:pPr/>
            <a:r>
              <a:t>A </a:t>
            </a:r>
            <a:r>
              <a:rPr b="1" i="1"/>
              <a:t>variable-length code</a:t>
            </a:r>
            <a:r>
              <a:t> uses fewer bits for more common letters</a:t>
            </a:r>
          </a:p>
          <a:p>
            <a:pPr/>
            <a:r>
              <a:t>To construct a variable length code we need to know how often each letter occurs in the data </a:t>
            </a:r>
          </a:p>
          <a:p>
            <a:pPr lvl="1"/>
            <a:r>
              <a:t>this table of letters and their frequencies was made by scanning protein sequences in a database of eukaryotes (plants and animals)</a:t>
            </a:r>
          </a:p>
        </p:txBody>
      </p:sp>
      <p:graphicFrame>
        <p:nvGraphicFramePr>
          <p:cNvPr id="268" name="Table 268"/>
          <p:cNvGraphicFramePr/>
          <p:nvPr/>
        </p:nvGraphicFramePr>
        <p:xfrm>
          <a:off x="1727200" y="4470400"/>
          <a:ext cx="6686550" cy="24257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19137"/>
                <a:gridCol w="952500"/>
                <a:gridCol w="719137"/>
                <a:gridCol w="952499"/>
                <a:gridCol w="719137"/>
                <a:gridCol w="952500"/>
                <a:gridCol w="719136"/>
                <a:gridCol w="952500"/>
              </a:tblGrid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0.023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0.083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0.021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0.025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0.041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0.048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3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K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0.047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0.011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0.038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0.094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0.056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0.031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76" name="Group 276"/>
          <p:cNvGrpSpPr/>
          <p:nvPr/>
        </p:nvGrpSpPr>
        <p:grpSpPr>
          <a:xfrm>
            <a:off x="1769822" y="4521200"/>
            <a:ext cx="6548678" cy="2974411"/>
            <a:chOff x="-56877" y="0"/>
            <a:chExt cx="6548677" cy="2974410"/>
          </a:xfrm>
        </p:grpSpPr>
        <p:sp>
          <p:nvSpPr>
            <p:cNvPr id="269" name="Shape 269"/>
            <p:cNvSpPr/>
            <p:nvPr/>
          </p:nvSpPr>
          <p:spPr>
            <a:xfrm>
              <a:off x="-56878" y="2613589"/>
              <a:ext cx="1537247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least common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5031300" y="1460500"/>
              <a:ext cx="1460501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71" name="Shape 271"/>
            <p:cNvSpPr/>
            <p:nvPr/>
          </p:nvSpPr>
          <p:spPr>
            <a:xfrm>
              <a:off x="40200" y="482600"/>
              <a:ext cx="1460501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72" name="Shape 272"/>
            <p:cNvSpPr/>
            <p:nvPr/>
          </p:nvSpPr>
          <p:spPr>
            <a:xfrm>
              <a:off x="3367600" y="0"/>
              <a:ext cx="1460501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73" name="Shape 273"/>
            <p:cNvSpPr/>
            <p:nvPr/>
          </p:nvSpPr>
          <p:spPr>
            <a:xfrm flipH="1">
              <a:off x="1526100" y="1714500"/>
              <a:ext cx="3454401" cy="104140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Shape 274"/>
            <p:cNvSpPr/>
            <p:nvPr/>
          </p:nvSpPr>
          <p:spPr>
            <a:xfrm flipH="1">
              <a:off x="535501" y="330200"/>
              <a:ext cx="2844801" cy="228600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Shape 275"/>
            <p:cNvSpPr/>
            <p:nvPr/>
          </p:nvSpPr>
          <p:spPr>
            <a:xfrm flipH="1">
              <a:off x="357700" y="889000"/>
              <a:ext cx="203201" cy="1765302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2" name="Group 282"/>
          <p:cNvGrpSpPr/>
          <p:nvPr/>
        </p:nvGrpSpPr>
        <p:grpSpPr>
          <a:xfrm>
            <a:off x="3543300" y="4521200"/>
            <a:ext cx="4775200" cy="2974411"/>
            <a:chOff x="0" y="0"/>
            <a:chExt cx="4775200" cy="2974410"/>
          </a:xfrm>
        </p:grpSpPr>
        <p:sp>
          <p:nvSpPr>
            <p:cNvPr id="277" name="Shape 277"/>
            <p:cNvSpPr/>
            <p:nvPr/>
          </p:nvSpPr>
          <p:spPr>
            <a:xfrm>
              <a:off x="2023822" y="2613589"/>
              <a:ext cx="1549748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0433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most common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194310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79" name="Shape 279"/>
            <p:cNvSpPr/>
            <p:nvPr/>
          </p:nvSpPr>
          <p:spPr>
            <a:xfrm>
              <a:off x="3314700" y="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0" name="Shape 280"/>
            <p:cNvSpPr/>
            <p:nvPr/>
          </p:nvSpPr>
          <p:spPr>
            <a:xfrm flipH="1">
              <a:off x="2349500" y="393700"/>
              <a:ext cx="1054100" cy="226060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409700" y="2298700"/>
              <a:ext cx="571500" cy="38100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0" dur="1000" fill="hold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7" grpId="2"/>
      <p:bldP build="whole" bldLvl="1" animBg="1" rev="0" advAuto="0" spid="268" grpId="3"/>
      <p:bldP build="whole" bldLvl="1" animBg="1" rev="0" advAuto="0" spid="282" grpId="5"/>
      <p:bldP build="whole" bldLvl="1" animBg="1" rev="0" advAuto="0" spid="276" grpId="6"/>
      <p:bldP build="whole" bldLvl="1" animBg="1" rev="0" advAuto="0" spid="266" grpId="1"/>
      <p:bldP build="whole" bldLvl="1" animBg="1" rev="0" advAuto="0" spid="282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Variable Length Codes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code based on these letter frequencies:</a:t>
            </a:r>
          </a:p>
          <a:p>
            <a:pPr lvl="1" marL="0" indent="317500">
              <a:spcBef>
                <a:spcPts val="20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A ➟ 1011			G ➟ 1001		M ➟ 00100		S ➟ 1110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C ➟ 101011		H ➟ 00101		N ➟ 11011		T ➟ 0100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D ➟ 0011			I ➟ 0001		P ➟ 0110		V ➟ 1000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E ➟ 1100			K ➟ 0111		Q ➟ 0000		W ➟ 101010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 ➟ 11010			L ➟ 1111		R ➟ 0101		Y ➟ 10100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					</a:t>
            </a:r>
          </a:p>
        </p:txBody>
      </p:sp>
      <p:graphicFrame>
        <p:nvGraphicFramePr>
          <p:cNvPr id="286" name="Table 286"/>
          <p:cNvGraphicFramePr/>
          <p:nvPr/>
        </p:nvGraphicFramePr>
        <p:xfrm>
          <a:off x="1727200" y="4470400"/>
          <a:ext cx="6686550" cy="24257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19137"/>
                <a:gridCol w="952500"/>
                <a:gridCol w="719137"/>
                <a:gridCol w="952499"/>
                <a:gridCol w="719137"/>
                <a:gridCol w="952500"/>
                <a:gridCol w="719136"/>
                <a:gridCol w="952500"/>
              </a:tblGrid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0.023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0.083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0.021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0.025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0.041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0.048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3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0.069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K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0.047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0.011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0.038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0.094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0.056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2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0.031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1" name="Group 291"/>
          <p:cNvGrpSpPr/>
          <p:nvPr/>
        </p:nvGrpSpPr>
        <p:grpSpPr>
          <a:xfrm>
            <a:off x="3022600" y="2336800"/>
            <a:ext cx="5295900" cy="4495800"/>
            <a:chOff x="0" y="0"/>
            <a:chExt cx="5295900" cy="4495800"/>
          </a:xfrm>
        </p:grpSpPr>
        <p:sp>
          <p:nvSpPr>
            <p:cNvPr id="287" name="Shape 287"/>
            <p:cNvSpPr/>
            <p:nvPr/>
          </p:nvSpPr>
          <p:spPr>
            <a:xfrm>
              <a:off x="520700" y="414020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3835400" y="219710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133350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3695700" y="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98" name="Group 298"/>
          <p:cNvGrpSpPr/>
          <p:nvPr/>
        </p:nvGrpSpPr>
        <p:grpSpPr>
          <a:xfrm>
            <a:off x="1003300" y="2286000"/>
            <a:ext cx="7353300" cy="4064000"/>
            <a:chOff x="0" y="0"/>
            <a:chExt cx="7353300" cy="4064000"/>
          </a:xfrm>
        </p:grpSpPr>
        <p:sp>
          <p:nvSpPr>
            <p:cNvPr id="292" name="Shape 292"/>
            <p:cNvSpPr/>
            <p:nvPr/>
          </p:nvSpPr>
          <p:spPr>
            <a:xfrm>
              <a:off x="5854700" y="370840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863600" y="273050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4191000" y="224790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0" y="355600"/>
              <a:ext cx="1587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3898900" y="0"/>
              <a:ext cx="14605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5715000" y="1041400"/>
              <a:ext cx="1638300" cy="3556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5" grpId="2"/>
      <p:bldP build="whole" bldLvl="1" animBg="1" rev="0" advAuto="0" spid="291" grpId="3"/>
      <p:bldP build="whole" bldLvl="1" animBg="1" rev="0" advAuto="0" spid="284" grpId="1"/>
      <p:bldP build="whole" bldLvl="1" animBg="1" rev="0" advAuto="0" spid="298" grpId="4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Variable Length Codes</a:t>
            </a:r>
          </a:p>
        </p:txBody>
      </p:sp>
      <p:sp>
        <p:nvSpPr>
          <p:cNvPr id="301" name="Shape 3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code based on these letter frequencies:</a:t>
            </a:r>
          </a:p>
          <a:p>
            <a:pPr lvl="1" marL="0" indent="317500">
              <a:spcBef>
                <a:spcPts val="20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A ➟ 1011			G ➟ 1001		M ➟ 00100		S ➟ 1110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C ➟ 101011		H ➟ 00101		N ➟ 11011		T ➟ 0100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D ➟ 0011			I ➟ 0001		P ➟ 0110		V ➟ 1000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E ➟ 1100			K ➟ 0111		Q ➟ 0000		W ➟ 101010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 ➟ 11010			L ➟ 1111		R ➟ 0101		Y ➟ 10100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>
              <a:spcBef>
                <a:spcPts val="1400"/>
              </a:spcBef>
            </a:pPr>
            <a:r>
              <a:t>Note the most common letters are encoded with 4 bits, the least common with 6 bits</a:t>
            </a:r>
          </a:p>
          <a:p>
            <a:pPr>
              <a:spcBef>
                <a:spcPts val="1400"/>
              </a:spcBef>
            </a:pPr>
            <a:r>
              <a:t>Examples of sequences represented with this new code:</a:t>
            </a: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MSLTK  ➟ 00100 1110 1111 0100 0111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NWQEEL ➟ 11011 101010 0000 1100 1100 1111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>
              <a:spcBef>
                <a:spcPts val="1400"/>
              </a:spcBef>
            </a:pPr>
            <a:r>
              <a:t>When these codes are stored in memory the bits are all pressed together and then divided into bytes</a:t>
            </a: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MSLTK  ➟ 00100111 01111010 00111xxx</a:t>
            </a:r>
          </a:p>
        </p:txBody>
      </p:sp>
      <p:sp>
        <p:nvSpPr>
          <p:cNvPr id="302" name="Shape 302"/>
          <p:cNvSpPr/>
          <p:nvPr/>
        </p:nvSpPr>
        <p:spPr>
          <a:xfrm>
            <a:off x="3060700" y="3670300"/>
            <a:ext cx="1460500" cy="355600"/>
          </a:xfrm>
          <a:prstGeom prst="roundRect">
            <a:avLst>
              <a:gd name="adj" fmla="val 50000"/>
            </a:avLst>
          </a:pr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6731000" y="3314700"/>
            <a:ext cx="1638300" cy="355600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500"/>
                                        <p:tgtEl>
                                          <p:spTgt spid="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" grpId="1"/>
      <p:bldP build="p" bldLvl="1" animBg="1" rev="0" advAuto="0" spid="301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Efficiency</a:t>
            </a:r>
          </a:p>
        </p:txBody>
      </p:sp>
      <p:sp>
        <p:nvSpPr>
          <p:cNvPr id="306" name="Shape 3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Does a variable-length code save any space?</a:t>
            </a:r>
          </a:p>
          <a:p>
            <a:pPr lvl="1"/>
            <a:r>
              <a:t>it depends on whether the text being stored has the same distribution of letters used to generate the code</a:t>
            </a:r>
          </a:p>
          <a:p>
            <a:pPr/>
            <a:r>
              <a:t>Example:  </a:t>
            </a:r>
          </a:p>
          <a:p>
            <a:pPr lvl="1"/>
            <a:r>
              <a:t>suppose a strange type of DNA is expected to have 92.5% A’s</a:t>
            </a:r>
          </a:p>
          <a:p>
            <a:pPr lvl="1"/>
            <a:r>
              <a:t>the other three letters are all expected to occur 2.5% of the time</a:t>
            </a:r>
          </a:p>
          <a:p>
            <a:pPr lvl="1"/>
            <a:r>
              <a:t>a variable length code based on these frequencies:</a:t>
            </a:r>
          </a:p>
          <a:p>
            <a:pPr lvl="1" marL="0" indent="317500">
              <a:buSzTx/>
              <a:buNone/>
            </a:pPr>
            <a:r>
              <a:t>	A ➟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1		</a:t>
            </a:r>
            <a:r>
              <a:t>C ➟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011		</a:t>
            </a:r>
            <a:r>
              <a:t>G ➟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00		</a:t>
            </a:r>
            <a:r>
              <a:t>T ➟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</a:t>
            </a:r>
          </a:p>
          <a:p>
            <a:pPr lvl="1" marL="0" indent="317500">
              <a:buSzTx/>
              <a:buNone/>
            </a:pPr>
            <a:r>
              <a:t>(we’ll see how this code was generated later in this lecture)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6" grpId="2"/>
      <p:bldP build="whole" bldLvl="1" animBg="1" rev="0" advAuto="0" spid="30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Efficiency</a:t>
            </a:r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a sequence with 10,000 bases that does in fact have 92.5% A’s:</a:t>
            </a:r>
          </a:p>
          <a:p>
            <a:pPr lvl="1" marL="0" indent="368300">
              <a:buSzTx/>
              <a:buNone/>
            </a:pPr>
            <a:r>
              <a:t>(9250 × 1) + (250 × 3) + (250 × 2) + (250 × 3) = </a:t>
            </a:r>
            <a:r>
              <a:rPr b="1" i="1"/>
              <a:t>11,250 bits</a:t>
            </a:r>
          </a:p>
          <a:p>
            <a:pPr lvl="1" marL="0" indent="368300">
              <a:buSzTx/>
              <a:buNone/>
            </a:pPr>
            <a:r>
              <a:t>    A: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t>            C: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011</a:t>
            </a:r>
            <a:r>
              <a:t>         G: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00</a:t>
            </a:r>
            <a:r>
              <a:t>        T: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010</a:t>
            </a:r>
          </a:p>
          <a:p>
            <a:pPr lvl="1" marL="685800"/>
            <a:r>
              <a:t>compare to 2 × 10,000 = 20,000 bits for the fixed-length code</a:t>
            </a:r>
          </a:p>
          <a:p>
            <a:pPr lvl="1" marL="685800"/>
            <a:r>
              <a:t>compare to 8 x 10,000 = 80,000 bits for ASCII text file</a:t>
            </a:r>
          </a:p>
          <a:p>
            <a:pPr>
              <a:spcBef>
                <a:spcPts val="2500"/>
              </a:spcBef>
            </a:pPr>
            <a:r>
              <a:t>But what if the text has a more typical distribution?</a:t>
            </a:r>
          </a:p>
          <a:p>
            <a:pPr/>
            <a:r>
              <a:rPr i="1"/>
              <a:t>E. coli</a:t>
            </a:r>
            <a:r>
              <a:t> genes:</a:t>
            </a:r>
          </a:p>
          <a:p>
            <a:pPr lvl="1" marL="685800"/>
            <a:r>
              <a:t>A = 24.2%, C = 24.5%, G = 27.3%, T = 24.0%</a:t>
            </a:r>
          </a:p>
          <a:p>
            <a:pPr lvl="1" marL="685800"/>
            <a:r>
              <a:t>a set of 10,000 letters taken from this file would be encoded with</a:t>
            </a:r>
          </a:p>
          <a:p>
            <a:pPr lvl="1" marL="0" indent="368300">
              <a:buSzTx/>
              <a:buNone/>
            </a:pPr>
            <a:r>
              <a:t>(2420 </a:t>
            </a:r>
            <a:r>
              <a:rPr sz="1800"/>
              <a:t>× 1) + (2450 × 3) + (2730 × 2) + (2400 × 2) = </a:t>
            </a:r>
            <a:r>
              <a:rPr b="1" i="1"/>
              <a:t>20,310 bits</a:t>
            </a:r>
            <a:endParaRPr sz="1800"/>
          </a:p>
          <a:p>
            <a:pPr>
              <a:spcBef>
                <a:spcPts val="2500"/>
              </a:spcBef>
            </a:pPr>
            <a:r>
              <a:t>So using the wrong frequency might be worse than using a fixed-length code (but still better than 8-bit ASCII)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3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  <p:bldP build="p" bldLvl="1" animBg="1" rev="0" advAuto="0" spid="309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Tree</a:t>
            </a:r>
          </a:p>
        </p:txBody>
      </p:sp>
      <p:sp>
        <p:nvSpPr>
          <p:cNvPr id="312" name="Shape 3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codes on the previous slide were defined by a </a:t>
            </a:r>
            <a:r>
              <a:rPr b="1" i="1"/>
              <a:t>Huffman tree</a:t>
            </a:r>
          </a:p>
          <a:p>
            <a:pPr>
              <a:spcBef>
                <a:spcPts val="2100"/>
              </a:spcBef>
            </a:pPr>
            <a:r>
              <a:t>A Huffman tree is a type of </a:t>
            </a:r>
            <a:r>
              <a:rPr b="1" i="1"/>
              <a:t>binary tree</a:t>
            </a:r>
          </a:p>
          <a:p>
            <a:pPr lvl="1"/>
            <a:r>
              <a:t>circles represent </a:t>
            </a:r>
            <a:r>
              <a:rPr b="1" i="1"/>
              <a:t>nodes</a:t>
            </a:r>
          </a:p>
          <a:p>
            <a:pPr lvl="1"/>
            <a:r>
              <a:t>connections between nodes are</a:t>
            </a:r>
            <a:br/>
            <a:r>
              <a:t>labeled with bits</a:t>
            </a:r>
          </a:p>
          <a:p>
            <a:pPr lvl="1"/>
            <a:r>
              <a:t>the </a:t>
            </a:r>
            <a:r>
              <a:rPr b="1" i="1"/>
              <a:t>root</a:t>
            </a:r>
            <a:r>
              <a:t> is at the top of the diagram</a:t>
            </a:r>
            <a:br/>
            <a:r>
              <a:t>(no nodes above it)</a:t>
            </a:r>
          </a:p>
          <a:p>
            <a:pPr lvl="1"/>
            <a:r>
              <a:rPr b="1" i="1"/>
              <a:t>leaves</a:t>
            </a:r>
            <a:r>
              <a:t> are at the bottom</a:t>
            </a:r>
            <a:br/>
            <a:r>
              <a:t>(no nodes below them)</a:t>
            </a:r>
          </a:p>
          <a:p>
            <a:pPr lvl="1"/>
            <a:r>
              <a:t>there is one leaf for each letter in</a:t>
            </a:r>
            <a:br/>
            <a:r>
              <a:t>the alphabet</a:t>
            </a:r>
          </a:p>
          <a:p>
            <a:pPr/>
            <a:r>
              <a:t>The </a:t>
            </a:r>
            <a:r>
              <a:rPr b="1" i="1"/>
              <a:t>path</a:t>
            </a:r>
            <a:r>
              <a:t> from the root to a leaf </a:t>
            </a:r>
            <a:br/>
            <a:r>
              <a:t>defines the code for that letter</a:t>
            </a:r>
          </a:p>
        </p:txBody>
      </p:sp>
      <p:graphicFrame>
        <p:nvGraphicFramePr>
          <p:cNvPr id="313" name="Table 313"/>
          <p:cNvGraphicFramePr/>
          <p:nvPr/>
        </p:nvGraphicFramePr>
        <p:xfrm>
          <a:off x="6527800" y="6032500"/>
          <a:ext cx="1880791" cy="8901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27695"/>
                <a:gridCol w="927695"/>
              </a:tblGrid>
              <a:tr h="432395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+mn-lt"/>
                          <a:ea typeface="+mn-ea"/>
                          <a:cs typeface="+mn-cs"/>
                        </a:rPr>
                        <a:t>A: 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+mn-lt"/>
                          <a:ea typeface="+mn-ea"/>
                          <a:cs typeface="+mn-cs"/>
                        </a:rPr>
                        <a:t>T: 010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32395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+mn-lt"/>
                          <a:ea typeface="+mn-ea"/>
                          <a:cs typeface="+mn-cs"/>
                        </a:rPr>
                        <a:t>C: 011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+mn-lt"/>
                          <a:ea typeface="+mn-ea"/>
                          <a:cs typeface="+mn-cs"/>
                        </a:rPr>
                        <a:t>G: 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0" y="3035300"/>
            <a:ext cx="2044700" cy="267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2" grpId="2"/>
      <p:bldP build="whole" bldLvl="1" animBg="1" rev="0" advAuto="0" spid="311" grpId="1"/>
      <p:bldP build="whole" bldLvl="1" animBg="1" rev="0" advAuto="0" spid="313" grpId="4"/>
      <p:bldP build="whole" bldLvl="1" animBg="1" rev="0" advAuto="0" spid="314" grpId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 a String of Letters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encode a string just concatenate</a:t>
            </a:r>
            <a:br/>
            <a:r>
              <a:t>the codes of each letter</a:t>
            </a:r>
          </a:p>
          <a:p>
            <a:pPr/>
            <a:r>
              <a:t>Examples:</a:t>
            </a:r>
          </a:p>
          <a:p>
            <a:pPr lvl="1">
              <a:spcBef>
                <a:spcPts val="1500"/>
              </a:spcBef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ATG ➟ 101000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>
              <a:spcBef>
                <a:spcPts val="6000"/>
              </a:spcBef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GATTACA ➟ 00101001010111</a:t>
            </a:r>
          </a:p>
        </p:txBody>
      </p:sp>
      <p:graphicFrame>
        <p:nvGraphicFramePr>
          <p:cNvPr id="318" name="Table 318"/>
          <p:cNvGraphicFramePr/>
          <p:nvPr/>
        </p:nvGraphicFramePr>
        <p:xfrm>
          <a:off x="6464300" y="5969000"/>
          <a:ext cx="1860352" cy="939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17475"/>
                <a:gridCol w="917475"/>
              </a:tblGrid>
              <a:tr h="457200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A: 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T: 010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C: 011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G:00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0" y="3035300"/>
            <a:ext cx="20447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1968500" y="3048000"/>
            <a:ext cx="1397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2108200" y="3048000"/>
            <a:ext cx="355600" cy="317500"/>
          </a:xfrm>
          <a:prstGeom prst="rect">
            <a:avLst/>
          </a:prstGeom>
          <a:solidFill>
            <a:srgbClr val="009051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2463800" y="3048000"/>
            <a:ext cx="215900" cy="317500"/>
          </a:xfrm>
          <a:prstGeom prst="rect">
            <a:avLst/>
          </a:prstGeom>
          <a:solidFill>
            <a:srgbClr val="FFFB00">
              <a:alpha val="2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2692400" y="4038600"/>
            <a:ext cx="1397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4038600" y="4038600"/>
            <a:ext cx="1397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3568700" y="4038600"/>
            <a:ext cx="1143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2451100" y="4038600"/>
            <a:ext cx="215900" cy="317500"/>
          </a:xfrm>
          <a:prstGeom prst="rect">
            <a:avLst/>
          </a:prstGeom>
          <a:solidFill>
            <a:srgbClr val="FFFB00">
              <a:alpha val="2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3683000" y="4038600"/>
            <a:ext cx="355600" cy="317500"/>
          </a:xfrm>
          <a:prstGeom prst="rect">
            <a:avLst/>
          </a:prstGeom>
          <a:solidFill>
            <a:srgbClr val="941100">
              <a:alpha val="22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2832100" y="4038600"/>
            <a:ext cx="368300" cy="317500"/>
          </a:xfrm>
          <a:prstGeom prst="rect">
            <a:avLst/>
          </a:prstGeom>
          <a:solidFill>
            <a:srgbClr val="009051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3200400" y="4038600"/>
            <a:ext cx="368300" cy="317500"/>
          </a:xfrm>
          <a:prstGeom prst="rect">
            <a:avLst/>
          </a:prstGeom>
          <a:solidFill>
            <a:srgbClr val="009051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6502400" y="6045200"/>
            <a:ext cx="3937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7416800" y="6032500"/>
            <a:ext cx="609600" cy="317500"/>
          </a:xfrm>
          <a:prstGeom prst="rect">
            <a:avLst/>
          </a:prstGeom>
          <a:solidFill>
            <a:srgbClr val="009051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7404100" y="6515100"/>
            <a:ext cx="546100" cy="254000"/>
          </a:xfrm>
          <a:prstGeom prst="rect">
            <a:avLst/>
          </a:prstGeom>
          <a:solidFill>
            <a:srgbClr val="FFFB00">
              <a:alpha val="2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6527800" y="6515100"/>
            <a:ext cx="596900" cy="266700"/>
          </a:xfrm>
          <a:prstGeom prst="rect">
            <a:avLst/>
          </a:prstGeom>
          <a:solidFill>
            <a:srgbClr val="941100">
              <a:alpha val="22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7" grpId="2"/>
      <p:bldP build="whole" bldLvl="1" animBg="1" rev="0" advAuto="0" spid="31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Decoding a Sequence of Bits</a:t>
            </a:r>
          </a:p>
        </p:txBody>
      </p:sp>
      <p:sp>
        <p:nvSpPr>
          <p:cNvPr id="336" name="Shape 3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 the string of letters defined</a:t>
            </a:r>
            <a:br/>
            <a:r>
              <a:t>by a bit sequence is known as</a:t>
            </a:r>
            <a:br/>
            <a:r>
              <a:rPr b="1" i="1"/>
              <a:t>decoding</a:t>
            </a:r>
          </a:p>
          <a:p>
            <a:pPr/>
            <a:r>
              <a:t>To decode a bit sequence:</a:t>
            </a:r>
          </a:p>
          <a:p>
            <a:pPr lvl="1"/>
            <a:r>
              <a:t>start at the root of the tree</a:t>
            </a:r>
          </a:p>
          <a:p>
            <a:pPr lvl="1"/>
            <a:r>
              <a:t>follow the path indicated by</a:t>
            </a:r>
            <a:br/>
            <a:r>
              <a:t>successive bits</a:t>
            </a:r>
          </a:p>
          <a:p>
            <a:pPr lvl="1"/>
            <a:r>
              <a:t>when you reach a leaf write</a:t>
            </a:r>
            <a:br/>
            <a:r>
              <a:t>down the letter</a:t>
            </a:r>
          </a:p>
          <a:p>
            <a:pPr lvl="1"/>
            <a:r>
              <a:t>if there are bits left repeat</a:t>
            </a:r>
            <a:br/>
            <a:r>
              <a:t>from step 1</a:t>
            </a:r>
          </a:p>
          <a:p>
            <a:pPr/>
            <a:r>
              <a:t>Examples:</a:t>
            </a: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0101011 ➟ TAC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001001 ➟ GAGA</a:t>
            </a:r>
          </a:p>
        </p:txBody>
      </p:sp>
      <p:pic>
        <p:nvPicPr>
          <p:cNvPr id="33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0" y="3035300"/>
            <a:ext cx="20447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1168400" y="5892800"/>
            <a:ext cx="393700" cy="317500"/>
          </a:xfrm>
          <a:prstGeom prst="rect">
            <a:avLst/>
          </a:prstGeom>
          <a:solidFill>
            <a:srgbClr val="009051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1562100" y="5892800"/>
            <a:ext cx="1397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1130300" y="6248400"/>
            <a:ext cx="292100" cy="317500"/>
          </a:xfrm>
          <a:prstGeom prst="rect">
            <a:avLst/>
          </a:prstGeom>
          <a:solidFill>
            <a:srgbClr val="FFFB00">
              <a:alpha val="2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1701800" y="5892800"/>
            <a:ext cx="419100" cy="317500"/>
          </a:xfrm>
          <a:prstGeom prst="rect">
            <a:avLst/>
          </a:prstGeom>
          <a:solidFill>
            <a:srgbClr val="941100">
              <a:alpha val="22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447800" y="6248400"/>
            <a:ext cx="1016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1549400" y="6248400"/>
            <a:ext cx="228600" cy="317500"/>
          </a:xfrm>
          <a:prstGeom prst="rect">
            <a:avLst/>
          </a:prstGeom>
          <a:solidFill>
            <a:srgbClr val="FFFB00">
              <a:alpha val="2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1816100" y="6248400"/>
            <a:ext cx="1016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45" name="Table 345"/>
          <p:cNvGraphicFramePr/>
          <p:nvPr/>
        </p:nvGraphicFramePr>
        <p:xfrm>
          <a:off x="6464300" y="5969000"/>
          <a:ext cx="1860352" cy="939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17475"/>
                <a:gridCol w="917475"/>
              </a:tblGrid>
              <a:tr h="457200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A: 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T: 010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C: 011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6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G:00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6" name="Shape 346"/>
          <p:cNvSpPr/>
          <p:nvPr/>
        </p:nvSpPr>
        <p:spPr>
          <a:xfrm>
            <a:off x="6502400" y="6045200"/>
            <a:ext cx="393700" cy="317500"/>
          </a:xfrm>
          <a:prstGeom prst="rect">
            <a:avLst/>
          </a:prstGeom>
          <a:solidFill>
            <a:srgbClr val="0433FF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7416800" y="6032500"/>
            <a:ext cx="609600" cy="317500"/>
          </a:xfrm>
          <a:prstGeom prst="rect">
            <a:avLst/>
          </a:prstGeom>
          <a:solidFill>
            <a:srgbClr val="009051">
              <a:alpha val="29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7404100" y="6515100"/>
            <a:ext cx="546100" cy="254000"/>
          </a:xfrm>
          <a:prstGeom prst="rect">
            <a:avLst/>
          </a:prstGeom>
          <a:solidFill>
            <a:srgbClr val="FFFB00">
              <a:alpha val="2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9" name="Shape 349"/>
          <p:cNvSpPr/>
          <p:nvPr/>
        </p:nvSpPr>
        <p:spPr>
          <a:xfrm>
            <a:off x="6527800" y="6515100"/>
            <a:ext cx="596900" cy="266700"/>
          </a:xfrm>
          <a:prstGeom prst="rect">
            <a:avLst/>
          </a:prstGeom>
          <a:solidFill>
            <a:srgbClr val="941100">
              <a:alpha val="22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4"/>
      <p:bldP build="whole" bldLvl="1" animBg="1" rev="0" advAuto="0" spid="340" grpId="6"/>
      <p:bldP build="whole" bldLvl="1" animBg="1" rev="0" advAuto="0" spid="342" grpId="7"/>
      <p:bldP build="whole" bldLvl="1" animBg="1" rev="0" advAuto="0" spid="341" grpId="5"/>
      <p:bldP build="whole" bldLvl="1" animBg="1" rev="0" advAuto="0" spid="335" grpId="1"/>
      <p:bldP build="p" bldLvl="1" animBg="1" rev="0" advAuto="0" spid="336" grpId="2"/>
      <p:bldP build="whole" bldLvl="1" animBg="1" rev="0" advAuto="0" spid="344" grpId="9"/>
      <p:bldP build="whole" bldLvl="1" animBg="1" rev="0" advAuto="0" spid="338" grpId="3"/>
      <p:bldP build="whole" bldLvl="1" animBg="1" rev="0" advAuto="0" spid="343" grpId="8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Generating a Huffman Tree</a:t>
            </a:r>
          </a:p>
        </p:txBody>
      </p:sp>
      <p:sp>
        <p:nvSpPr>
          <p:cNvPr id="352" name="Shape 3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is a simple and elegant algorithm for generating a Huffman tree</a:t>
            </a:r>
          </a:p>
          <a:p>
            <a:pPr/>
            <a:r>
              <a:t>Start by making a list that contains a leaf node for each letter</a:t>
            </a:r>
          </a:p>
          <a:p>
            <a:pPr lvl="1"/>
            <a:r>
              <a:t>include the letter’s frequency with the node:</a:t>
            </a:r>
          </a:p>
          <a:p>
            <a:pPr lvl="1">
              <a:spcBef>
                <a:spcPts val="10800"/>
              </a:spcBef>
            </a:pPr>
            <a:r>
              <a:t>sort the nodes so the least frequent letters are at the front of the list:</a:t>
            </a:r>
          </a:p>
        </p:txBody>
      </p:sp>
      <p:pic>
        <p:nvPicPr>
          <p:cNvPr id="35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0" y="3251200"/>
            <a:ext cx="5334000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0" y="4991100"/>
            <a:ext cx="53340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1"/>
      <p:bldP build="whole" bldLvl="1" animBg="1" rev="0" advAuto="0" spid="354" grpId="4"/>
      <p:bldP build="whole" bldLvl="1" animBg="1" rev="0" advAuto="0" spid="353" grpId="3"/>
      <p:bldP build="p" bldLvl="5" animBg="1" rev="0" advAuto="0" spid="3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Bits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Computer memories are </a:t>
            </a:r>
            <a:r>
              <a:rPr b="1" i="1"/>
              <a:t>binary</a:t>
            </a:r>
            <a:r>
              <a:t> devices</a:t>
            </a:r>
          </a:p>
          <a:p>
            <a:pPr/>
            <a:r>
              <a:t>The smallest unit of memory is called a </a:t>
            </a:r>
            <a:r>
              <a:rPr b="1" i="1"/>
              <a:t>bit</a:t>
            </a:r>
            <a:r>
              <a:t> (for “binary digit”)</a:t>
            </a:r>
          </a:p>
          <a:p>
            <a:pPr/>
            <a:r>
              <a:t>Anything that has two states can potentially be used to store or transmit one bit of data</a:t>
            </a:r>
          </a:p>
          <a:p>
            <a:pPr/>
            <a:r>
              <a:t>Mechanical devices</a:t>
            </a:r>
          </a:p>
          <a:p>
            <a:pPr lvl="1"/>
            <a:r>
              <a:t>beads on an abacus (up/down)</a:t>
            </a:r>
          </a:p>
          <a:p>
            <a:pPr lvl="1"/>
            <a:r>
              <a:t>relay switches (open/closed)</a:t>
            </a:r>
          </a:p>
          <a:p>
            <a:pPr lvl="1"/>
            <a:r>
              <a:t>paper tape or punch card (hole/not)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1295399" y="4318000"/>
            <a:ext cx="7734302" cy="2514600"/>
            <a:chOff x="0" y="0"/>
            <a:chExt cx="7734300" cy="2514599"/>
          </a:xfrm>
        </p:grpSpPr>
        <p:pic>
          <p:nvPicPr>
            <p:cNvPr id="70" name="illiac.IV.102651995.lg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94300" y="0"/>
              <a:ext cx="2540001" cy="19050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71" name="Boulier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16000"/>
              <a:ext cx="1905000" cy="142991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72" name="LatchingRelay_tn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13100" y="1397000"/>
              <a:ext cx="1143000" cy="11176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9" grpId="1"/>
      <p:bldP build="whole" bldLvl="1" animBg="1" rev="0" advAuto="0" spid="73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Generating a Huffman Tree (cont’d)</a:t>
            </a:r>
          </a:p>
        </p:txBody>
      </p:sp>
      <p:sp>
        <p:nvSpPr>
          <p:cNvPr id="357" name="Shape 3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Repeat until there is only one node left in the list:</a:t>
            </a:r>
          </a:p>
          <a:p>
            <a:pPr lvl="1"/>
            <a:r>
              <a:t>remove the first two items (call them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n1</a:t>
            </a:r>
            <a:r>
              <a:t>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n2</a:t>
            </a:r>
            <a:r>
              <a:t>)</a:t>
            </a:r>
          </a:p>
          <a:p>
            <a:pPr lvl="1"/>
            <a:r>
              <a:t>make a new node (call it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t>) that will be an interior tree node:</a:t>
            </a:r>
          </a:p>
          <a:p>
            <a:pPr lvl="2"/>
            <a:r>
              <a:rPr>
                <a:latin typeface="Courier"/>
                <a:ea typeface="Courier"/>
                <a:cs typeface="Courier"/>
                <a:sym typeface="Courier"/>
              </a:rPr>
              <a:t>n1</a:t>
            </a:r>
            <a:r>
              <a:t>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n2</a:t>
            </a:r>
            <a:r>
              <a:t> will be the children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</a:t>
            </a:r>
          </a:p>
          <a:p>
            <a:pPr lvl="2"/>
            <a:r>
              <a:t>the frequency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t> is the sum of frequencies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n1</a:t>
            </a:r>
            <a:r>
              <a:t>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n2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2"/>
            <a:r>
              <a:t>label the connection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n1</a:t>
            </a:r>
            <a:r>
              <a:t>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</a:t>
            </a:r>
            <a:r>
              <a:t> and the connection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n2</a:t>
            </a:r>
            <a:r>
              <a:t>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1</a:t>
            </a:r>
          </a:p>
          <a:p>
            <a:pPr lvl="1"/>
            <a:r>
              <a:t>insert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t> back into the list (keeping the list sorted by frequency)</a:t>
            </a:r>
          </a:p>
        </p:txBody>
      </p:sp>
      <p:pic>
        <p:nvPicPr>
          <p:cNvPr id="35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4445000"/>
            <a:ext cx="53340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6753654" y="5711973"/>
            <a:ext cx="2692401" cy="78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Note the list shrinks by</a:t>
            </a:r>
            <a:br/>
            <a:r>
              <a:t>one node on each step:</a:t>
            </a:r>
            <a:br/>
            <a:r>
              <a:t>remove two, insert one</a:t>
            </a:r>
          </a:p>
        </p:txBody>
      </p:sp>
      <p:grpSp>
        <p:nvGrpSpPr>
          <p:cNvPr id="362" name="Group 362"/>
          <p:cNvGrpSpPr/>
          <p:nvPr/>
        </p:nvGrpSpPr>
        <p:grpSpPr>
          <a:xfrm>
            <a:off x="1168400" y="5270500"/>
            <a:ext cx="4914900" cy="1917700"/>
            <a:chOff x="0" y="0"/>
            <a:chExt cx="4914900" cy="1917700"/>
          </a:xfrm>
        </p:grpSpPr>
        <p:sp>
          <p:nvSpPr>
            <p:cNvPr id="360" name="Shape 360"/>
            <p:cNvSpPr/>
            <p:nvPr/>
          </p:nvSpPr>
          <p:spPr>
            <a:xfrm flipV="1">
              <a:off x="2451100" y="0"/>
              <a:ext cx="0" cy="4572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61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73100"/>
              <a:ext cx="4914900" cy="1244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7" grpId="2"/>
      <p:bldP build="whole" bldLvl="1" animBg="1" rev="0" advAuto="0" spid="362" grpId="4"/>
      <p:bldP build="whole" bldLvl="1" animBg="1" rev="0" advAuto="0" spid="358" grpId="3"/>
      <p:bldP build="whole" bldLvl="1" animBg="1" rev="0" advAuto="0" spid="359" grpId="5"/>
      <p:bldP build="whole" bldLvl="1" animBg="1" rev="0" advAuto="0" spid="35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Generating a Huffman Tree (cont’d)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next two steps of the example:</a:t>
            </a:r>
          </a:p>
        </p:txBody>
      </p:sp>
      <p:grpSp>
        <p:nvGrpSpPr>
          <p:cNvPr id="368" name="Group 368"/>
          <p:cNvGrpSpPr/>
          <p:nvPr/>
        </p:nvGrpSpPr>
        <p:grpSpPr>
          <a:xfrm>
            <a:off x="927100" y="3454400"/>
            <a:ext cx="5016500" cy="1765300"/>
            <a:chOff x="0" y="0"/>
            <a:chExt cx="5016500" cy="1765300"/>
          </a:xfrm>
        </p:grpSpPr>
        <p:sp>
          <p:nvSpPr>
            <p:cNvPr id="366" name="Shape 366"/>
            <p:cNvSpPr/>
            <p:nvPr/>
          </p:nvSpPr>
          <p:spPr>
            <a:xfrm flipV="1">
              <a:off x="2794000" y="0"/>
              <a:ext cx="0" cy="355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67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520700"/>
              <a:ext cx="5016500" cy="1244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100" y="2336800"/>
            <a:ext cx="4914900" cy="1244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2" name="Group 372"/>
          <p:cNvGrpSpPr/>
          <p:nvPr/>
        </p:nvGrpSpPr>
        <p:grpSpPr>
          <a:xfrm>
            <a:off x="901700" y="5219700"/>
            <a:ext cx="4876800" cy="2324100"/>
            <a:chOff x="0" y="0"/>
            <a:chExt cx="4876800" cy="2324100"/>
          </a:xfrm>
        </p:grpSpPr>
        <p:sp>
          <p:nvSpPr>
            <p:cNvPr id="370" name="Shape 370"/>
            <p:cNvSpPr/>
            <p:nvPr/>
          </p:nvSpPr>
          <p:spPr>
            <a:xfrm flipV="1">
              <a:off x="2819400" y="0"/>
              <a:ext cx="0" cy="355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71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69900"/>
              <a:ext cx="4876800" cy="185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1"/>
      <p:bldP build="whole" bldLvl="1" animBg="1" rev="0" advAuto="0" spid="369" grpId="3"/>
      <p:bldP build="whole" bldLvl="1" animBg="1" rev="0" advAuto="0" spid="368" grpId="4"/>
      <p:bldP build="whole" bldLvl="1" animBg="1" rev="0" advAuto="0" spid="372" grpId="5"/>
      <p:bldP build="p" bldLvl="1" animBg="1" rev="0" advAuto="0" spid="365" grpId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In-Class Project</a:t>
            </a:r>
          </a:p>
        </p:txBody>
      </p:sp>
      <p:sp>
        <p:nvSpPr>
          <p:cNvPr id="375" name="Shape 3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do one as a group, using the data from the strange RNA</a:t>
            </a:r>
          </a:p>
          <a:p>
            <a:pPr/>
            <a:r>
              <a:t>Here’s the initial list of leaf nodes:</a:t>
            </a:r>
          </a:p>
        </p:txBody>
      </p:sp>
      <p:pic>
        <p:nvPicPr>
          <p:cNvPr id="37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0" y="3035300"/>
            <a:ext cx="20447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6347254" y="6143773"/>
            <a:ext cx="2374901" cy="55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 we end up with the</a:t>
            </a:r>
            <a:br/>
            <a:r>
              <a:t>tree shown earlier?</a:t>
            </a:r>
          </a:p>
        </p:txBody>
      </p:sp>
      <p:pic>
        <p:nvPicPr>
          <p:cNvPr id="37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5600" y="3314700"/>
            <a:ext cx="2260600" cy="66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5"/>
      <p:bldP build="whole" bldLvl="1" animBg="1" rev="0" advAuto="0" spid="378" grpId="3"/>
      <p:bldP build="whole" bldLvl="1" animBg="1" rev="0" advAuto="0" spid="374" grpId="1"/>
      <p:bldP build="p" bldLvl="1" animBg="1" rev="0" advAuto="0" spid="375" grpId="2"/>
      <p:bldP build="whole" bldLvl="1" animBg="1" rev="0" advAuto="0" spid="377" grpId="4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Trees in BitLab</a:t>
            </a:r>
          </a:p>
        </p:txBody>
      </p:sp>
      <p:sp>
        <p:nvSpPr>
          <p:cNvPr id="381" name="Shape 3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Node object represents a single node in a Huffman tree</a:t>
            </a:r>
          </a:p>
          <a:p>
            <a:pPr/>
            <a:r>
              <a:t>To make a leaf node pass the constructor a letter and its frequency: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t1 = Node('T', 0.025)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t1</a:t>
            </a:r>
            <a:br/>
            <a:r>
              <a:t>( T: 0.025 )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t2 = Node('C', 0.025)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t2</a:t>
            </a:r>
            <a:br/>
            <a:r>
              <a:t>( C: 0.025 )</a:t>
            </a:r>
          </a:p>
          <a:p>
            <a:pPr>
              <a:spcBef>
                <a:spcPts val="3300"/>
              </a:spcBef>
            </a:pPr>
            <a:r>
              <a:t>To make a new interior node pass references to existing nodes:</a:t>
            </a:r>
          </a:p>
          <a:p>
            <a:pPr lvl="1" marL="0" indent="368300">
              <a:spcBef>
                <a:spcPts val="17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t3 = Node(t1, t2)</a:t>
            </a:r>
          </a:p>
          <a:p>
            <a:pPr lvl="1" marL="0" indent="368300">
              <a:spcBef>
                <a:spcPts val="17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t3</a:t>
            </a:r>
            <a:br/>
            <a:r>
              <a:t>( 0.050 ( T: 0.025 ) ( C: 0.025 ) )</a:t>
            </a:r>
          </a:p>
        </p:txBody>
      </p:sp>
      <p:pic>
        <p:nvPicPr>
          <p:cNvPr id="3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4486" y="3157314"/>
            <a:ext cx="1500612" cy="848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6800" y="5600699"/>
            <a:ext cx="1635985" cy="1635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" grpId="3"/>
      <p:bldP build="p" bldLvl="5" animBg="1" rev="0" advAuto="0" spid="381" grpId="1"/>
      <p:bldP build="whole" bldLvl="1" animBg="1" rev="0" advAuto="0" spid="382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Data</a:t>
            </a:r>
          </a:p>
        </p:txBody>
      </p:sp>
      <p:sp>
        <p:nvSpPr>
          <p:cNvPr id="386" name="Shape 3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BitLab module includes data sets that can be used to experiment with the Huffman tree algorithm</a:t>
            </a:r>
          </a:p>
          <a:p>
            <a:pPr>
              <a:spcBef>
                <a:spcPts val="1600"/>
              </a:spcBef>
            </a:pPr>
            <a:r>
              <a:t>Call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read_frequencies</a:t>
            </a:r>
            <a:r>
              <a:t> to get a dictionary with letters and their frequencies</a:t>
            </a:r>
          </a:p>
          <a:p>
            <a:pPr>
              <a:spcBef>
                <a:spcPts val="1500"/>
              </a:spcBef>
            </a:pPr>
            <a:r>
              <a:t>Example:  get the amino acid letters and their frequencies:</a:t>
            </a:r>
          </a:p>
          <a:p>
            <a:pPr lvl="1" marL="0" indent="368300">
              <a:spcBef>
                <a:spcPts val="14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aa = read_frequencies(path_to_data('aafreq.txt'))</a:t>
            </a:r>
          </a:p>
          <a:p>
            <a:pPr lvl="1" marL="0" indent="368300">
              <a:spcBef>
                <a:spcPts val="14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aa['M']</a:t>
            </a:r>
            <a:br>
              <a:rPr>
                <a:solidFill>
                  <a:srgbClr val="007D64"/>
                </a:solidFill>
              </a:rPr>
            </a:br>
            <a:r>
              <a:t>0.023</a:t>
            </a:r>
          </a:p>
          <a:p>
            <a:pPr>
              <a:spcBef>
                <a:spcPts val="3000"/>
              </a:spcBef>
            </a:pPr>
            <a:r>
              <a:t>Other data sets are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hafreq.txt</a:t>
            </a:r>
            <a:r>
              <a:t> (Hawaiian alphabet)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hvfreq.txt</a:t>
            </a:r>
            <a:r>
              <a:t> (vowels in Hawaiian words)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86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</a:t>
            </a:r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key to the Huffman tree algorithm is the data structure used to hold the tree nodes</a:t>
            </a:r>
          </a:p>
          <a:p>
            <a:pPr lvl="1"/>
            <a:r>
              <a:t>the list of nodes is initialized with leaf nodes for each letter</a:t>
            </a:r>
          </a:p>
          <a:p>
            <a:pPr lvl="1"/>
            <a:r>
              <a:t>as the program runs two nodes are removed and replaced by a new interior node</a:t>
            </a:r>
          </a:p>
          <a:p>
            <a:pPr>
              <a:spcBef>
                <a:spcPts val="2100"/>
              </a:spcBef>
            </a:pPr>
            <a:r>
              <a:t>The data structure should be a list that is always sorted</a:t>
            </a:r>
          </a:p>
          <a:p>
            <a:pPr lvl="1"/>
            <a:r>
              <a:t>removing two items always removes the two lowest frequency nodes</a:t>
            </a:r>
          </a:p>
          <a:p>
            <a:pPr lvl="1"/>
            <a:r>
              <a:t>inserting an item always places it in the correct location so the list remains sorted</a:t>
            </a:r>
          </a:p>
          <a:p>
            <a:pPr>
              <a:spcBef>
                <a:spcPts val="2100"/>
              </a:spcBef>
            </a:pPr>
            <a:r>
              <a:t>A list that is always sorted is called a </a:t>
            </a:r>
            <a:r>
              <a:rPr b="1" i="1"/>
              <a:t>priority queue</a:t>
            </a:r>
          </a:p>
          <a:p>
            <a:pPr lvl="1"/>
            <a:r>
              <a:t>queue here means “line” -- first in, first out</a:t>
            </a:r>
          </a:p>
          <a:p>
            <a:pPr lvl="1"/>
            <a:r>
              <a:t>high priority items -- in this case low frequency nodes -- cut to the front of the line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89" grpId="2"/>
      <p:bldP build="whole" bldLvl="1" animBg="1" rev="0" advAuto="0" spid="38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 in BitLab</a:t>
            </a:r>
          </a:p>
        </p:txBody>
      </p:sp>
      <p:sp>
        <p:nvSpPr>
          <p:cNvPr id="392" name="Shape 392"/>
          <p:cNvSpPr/>
          <p:nvPr>
            <p:ph type="body" idx="1"/>
          </p:nvPr>
        </p:nvSpPr>
        <p:spPr>
          <a:xfrm>
            <a:off x="508000" y="1752600"/>
            <a:ext cx="8890000" cy="5530999"/>
          </a:xfrm>
          <a:prstGeom prst="rect">
            <a:avLst/>
          </a:prstGeom>
        </p:spPr>
        <p:txBody>
          <a:bodyPr/>
          <a:lstStyle/>
          <a:p>
            <a:pPr/>
            <a:r>
              <a:t>The BitLab module includes a new data type called PriorityQueue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 = PriorityQueue()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</a:t>
            </a:r>
            <a:br/>
            <a:r>
              <a:t>[]</a:t>
            </a:r>
          </a:p>
          <a:p>
            <a:pPr>
              <a:spcBef>
                <a:spcPts val="2300"/>
              </a:spcBef>
            </a:pPr>
            <a:r>
              <a:t>To insert an item into a queue, call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insert</a:t>
            </a:r>
            <a:r>
              <a:t> method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pq.insert(12)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pq.insert(17)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</a:t>
            </a:r>
            <a:br/>
            <a:r>
              <a:t>[12, 17]</a:t>
            </a:r>
          </a:p>
          <a:p>
            <a:pPr lvl="1" marL="0" indent="368300">
              <a:spcBef>
                <a:spcPts val="18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pq.insert(6)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</a:t>
            </a:r>
            <a:br/>
            <a:r>
              <a:t>[6, 12, 17]</a:t>
            </a:r>
          </a:p>
          <a:p>
            <a:pPr lvl="1" marL="0" indent="368300">
              <a:spcBef>
                <a:spcPts val="18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pq.insert(13)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</a:t>
            </a:r>
            <a:br/>
            <a:r>
              <a:t>[6, 12, 13, 17]</a:t>
            </a:r>
          </a:p>
        </p:txBody>
      </p:sp>
      <p:sp>
        <p:nvSpPr>
          <p:cNvPr id="393" name="Shape 393"/>
          <p:cNvSpPr/>
          <p:nvPr/>
        </p:nvSpPr>
        <p:spPr>
          <a:xfrm>
            <a:off x="5040072" y="5118100"/>
            <a:ext cx="298450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Notice how items automatically move to their proper locations in the queue</a:t>
            </a:r>
          </a:p>
        </p:txBody>
      </p:sp>
      <p:sp>
        <p:nvSpPr>
          <p:cNvPr id="394" name="Shape 394"/>
          <p:cNvSpPr/>
          <p:nvPr/>
        </p:nvSpPr>
        <p:spPr>
          <a:xfrm>
            <a:off x="5065472" y="2593644"/>
            <a:ext cx="3560019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queue looks like a list when it is printed in the terminal window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3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3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3"/>
      <p:bldP build="whole" bldLvl="1" animBg="1" rev="0" advAuto="0" spid="393" grpId="2"/>
      <p:bldP build="p" bldLvl="1" animBg="1" rev="0" advAuto="0" spid="392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Initializing the Queue</a:t>
            </a:r>
          </a:p>
        </p:txBody>
      </p:sp>
      <p:sp>
        <p:nvSpPr>
          <p:cNvPr id="397" name="Shape 3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init_queue</a:t>
            </a:r>
            <a:r>
              <a:t> will initialize a priority queue for the Huffman tree algorithm</a:t>
            </a:r>
          </a:p>
          <a:p>
            <a:pPr lvl="1" marL="685800"/>
            <a:r>
              <a:t>pass it a dictionary of letters and their frequencies</a:t>
            </a:r>
          </a:p>
          <a:p>
            <a:pPr lvl="1" marL="685800"/>
            <a:r>
              <a:t>the function will make a new Node object for each letter</a:t>
            </a:r>
          </a:p>
          <a:p>
            <a:pPr lvl="1" marL="685800"/>
            <a:r>
              <a:t>it will make a new PriorityQueue and insert each Node</a:t>
            </a:r>
          </a:p>
          <a:p>
            <a:pPr>
              <a:spcBef>
                <a:spcPts val="2500"/>
              </a:spcBef>
            </a:pPr>
            <a:r>
              <a:t>Example, using amino acid letter frequencies: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aa</a:t>
            </a:r>
            <a:br/>
            <a:r>
              <a:t>{'D': 0.05, 'G': 0.063, ..., 'K': 0.059}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 = init_queue(aa)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</a:t>
            </a:r>
            <a:br/>
            <a:r>
              <a:t>[( W: 0.011 ), ( C: 0.021 ), ..., ( L: 0.094 )]</a:t>
            </a:r>
          </a:p>
        </p:txBody>
      </p:sp>
      <p:sp>
        <p:nvSpPr>
          <p:cNvPr id="398" name="Shape 398"/>
          <p:cNvSpPr/>
          <p:nvPr/>
        </p:nvSpPr>
        <p:spPr>
          <a:xfrm>
            <a:off x="2844800" y="6223000"/>
            <a:ext cx="42164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Node objects with the lowest frequency are at the front of the 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2"/>
      <p:bldP build="p" bldLvl="1" animBg="1" rev="0" advAuto="0" spid="397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Displaying the Queue</a:t>
            </a:r>
          </a:p>
        </p:txBody>
      </p:sp>
      <p:sp>
        <p:nvSpPr>
          <p:cNvPr id="401" name="Shape 4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view_queue</a:t>
            </a:r>
            <a:r>
              <a:t> will draw a PriorityQueue object on the PythonLabs canvas</a:t>
            </a:r>
          </a:p>
          <a:p>
            <a:pPr lvl="1" marL="0" indent="368300">
              <a:spcBef>
                <a:spcPts val="1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pq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[( W: 0.011 ), ( C: 0.021 ), ( M: 0.023 ), ( H: 0.025 ), ...]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2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view_queue(pq)</a:t>
            </a:r>
          </a:p>
        </p:txBody>
      </p:sp>
      <p:pic>
        <p:nvPicPr>
          <p:cNvPr id="402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566" y="3841971"/>
            <a:ext cx="8182868" cy="32192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797979">
                <a:alpha val="75000"/>
              </a:srgbClr>
            </a:outerShdw>
          </a:effectLst>
        </p:spPr>
      </p:pic>
      <p:sp>
        <p:nvSpPr>
          <p:cNvPr id="403" name="Shape 403"/>
          <p:cNvSpPr/>
          <p:nvPr/>
        </p:nvSpPr>
        <p:spPr>
          <a:xfrm>
            <a:off x="5586172" y="5892800"/>
            <a:ext cx="3149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NOTE: the current version of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view_queue</a:t>
            </a:r>
            <a:r>
              <a:t> assumes items in the queue are Huffman tree Node objects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2"/>
      <p:bldP build="whole" bldLvl="1" animBg="1" rev="0" advAuto="0" spid="403" grpId="3"/>
      <p:bldP build="p" bldLvl="1" animBg="1" rev="0" advAuto="0" spid="40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Removing Items from the Queue</a:t>
            </a:r>
          </a:p>
        </p:txBody>
      </p:sp>
      <p:sp>
        <p:nvSpPr>
          <p:cNvPr id="406" name="Shape 4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Call a method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pop</a:t>
            </a:r>
            <a:r>
              <a:t> to remove the first item in the queue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n1 = pq.pop(); print(n1)</a:t>
            </a:r>
            <a:br>
              <a:rPr>
                <a:solidFill>
                  <a:srgbClr val="007D64"/>
                </a:solidFill>
              </a:rPr>
            </a:br>
            <a:r>
              <a:t>( W: 0.011 )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n2 = pq.pop(); print(n2)</a:t>
            </a:r>
            <a:br>
              <a:rPr>
                <a:solidFill>
                  <a:srgbClr val="007D64"/>
                </a:solidFill>
              </a:rPr>
            </a:br>
            <a:r>
              <a:t>( C: 0.021 )</a:t>
            </a:r>
          </a:p>
        </p:txBody>
      </p:sp>
      <p:pic>
        <p:nvPicPr>
          <p:cNvPr id="407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848100"/>
            <a:ext cx="8178801" cy="32176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797979">
                <a:alpha val="75000"/>
              </a:srgbClr>
            </a:outerShdw>
          </a:effectLst>
        </p:spPr>
      </p:pic>
      <p:sp>
        <p:nvSpPr>
          <p:cNvPr id="408" name="Shape 408"/>
          <p:cNvSpPr/>
          <p:nvPr/>
        </p:nvSpPr>
        <p:spPr>
          <a:xfrm>
            <a:off x="5588000" y="5892800"/>
            <a:ext cx="3149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deleted nodes move down, out of the 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06" grpId="1"/>
      <p:bldP build="whole" bldLvl="1" animBg="1" rev="0" advAuto="0" spid="40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Bits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Magnetic devices</a:t>
            </a:r>
          </a:p>
          <a:p>
            <a:pPr lvl="1"/>
            <a:r>
              <a:t>core memories (clockwise/counter)</a:t>
            </a:r>
          </a:p>
          <a:p>
            <a:pPr lvl="1"/>
            <a:r>
              <a:t>magnetic tape</a:t>
            </a:r>
          </a:p>
          <a:p>
            <a:pPr/>
            <a:r>
              <a:t>Electronic devices</a:t>
            </a:r>
          </a:p>
          <a:p>
            <a:pPr lvl="1"/>
            <a:r>
              <a:t>integrated circuits (0v / +5v)</a:t>
            </a:r>
          </a:p>
          <a:p>
            <a:pPr lvl="1"/>
            <a:r>
              <a:t>frequencies (low, high) in radio,</a:t>
            </a:r>
            <a:br/>
            <a:r>
              <a:t>telephone, ...</a:t>
            </a:r>
          </a:p>
          <a:p>
            <a:pPr/>
            <a:r>
              <a:t>Optical devices</a:t>
            </a:r>
          </a:p>
          <a:p>
            <a:pPr lvl="1"/>
            <a:r>
              <a:t>use frequency or intensity of light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6032500" y="2108200"/>
            <a:ext cx="3683000" cy="2311400"/>
            <a:chOff x="0" y="0"/>
            <a:chExt cx="3683000" cy="2311400"/>
          </a:xfrm>
        </p:grpSpPr>
        <p:pic>
          <p:nvPicPr>
            <p:cNvPr id="77" name="800px-Magnetic_cor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05000" cy="142875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78" name="Magtape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13000" y="762000"/>
              <a:ext cx="1270000" cy="154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0" name="785px-Acoustic_coupler_20041015_175456_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1600" y="4635500"/>
            <a:ext cx="1905001" cy="14560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81" name="Compact_disc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84600" y="5461000"/>
            <a:ext cx="1905000" cy="18097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2"/>
      <p:bldP build="p" bldLvl="1" animBg="1" rev="0" advAuto="0" spid="76" grpId="1"/>
      <p:bldP build="whole" bldLvl="1" animBg="1" rev="0" advAuto="0" spid="81" grpId="4"/>
      <p:bldP build="whole" bldLvl="1" animBg="1" rev="0" advAuto="0" spid="80" grpId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a New Interior Node</a:t>
            </a:r>
          </a:p>
        </p:txBody>
      </p:sp>
      <p:sp>
        <p:nvSpPr>
          <p:cNvPr id="411" name="Shape 4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It’s easy to combine the two nodes we just removed into a new node and insert the new node into the queue: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n = Node(n1, n2);  print(n)</a:t>
            </a:r>
            <a:br/>
            <a:r>
              <a:t>( 0.032 ( W: 0.011 ) ( C: 0.021 ) )</a:t>
            </a:r>
          </a:p>
          <a:p>
            <a:pPr lvl="1" marL="0" indent="36830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pq.insert(n)</a:t>
            </a:r>
          </a:p>
        </p:txBody>
      </p:sp>
      <p:pic>
        <p:nvPicPr>
          <p:cNvPr id="412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848100"/>
            <a:ext cx="8178801" cy="32176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797979">
                <a:alpha val="75000"/>
              </a:srgbClr>
            </a:outerShdw>
          </a:effectLst>
        </p:spPr>
      </p:pic>
      <p:sp>
        <p:nvSpPr>
          <p:cNvPr id="413" name="Shape 413"/>
          <p:cNvSpPr/>
          <p:nvPr/>
        </p:nvSpPr>
        <p:spPr>
          <a:xfrm>
            <a:off x="5588000" y="5791200"/>
            <a:ext cx="33147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Note the frequency of the new node is the sum of the frequencies of its children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1" grpId="1"/>
      <p:bldP build="whole" bldLvl="1" animBg="1" rev="0" advAuto="0" spid="413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Putting It All Together</a:t>
            </a:r>
          </a:p>
        </p:txBody>
      </p:sp>
      <p:sp>
        <p:nvSpPr>
          <p:cNvPr id="416" name="Shape 4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continue building the tree, combine the three steps into a single Python statement:</a:t>
            </a:r>
          </a:p>
          <a:p>
            <a:pPr lvl="1" marL="0" indent="3683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n1 = pq.pop(); n2 = pq.pop(); pq.insert(Node(n1,n2))</a:t>
            </a:r>
          </a:p>
          <a:p>
            <a:pPr>
              <a:spcBef>
                <a:spcPts val="2500"/>
              </a:spcBef>
            </a:pPr>
            <a:r>
              <a:t>Now you can just use command line editing to repeat that statement as many times as you need to build the complete tree</a:t>
            </a:r>
          </a:p>
          <a:p>
            <a:pPr lvl="1" marL="685800"/>
            <a:r>
              <a:t>hit the up arrow and then the return key to repeat the previous step</a:t>
            </a:r>
          </a:p>
        </p:txBody>
      </p:sp>
      <p:sp>
        <p:nvSpPr>
          <p:cNvPr id="417" name="Shape 417"/>
          <p:cNvSpPr/>
          <p:nvPr/>
        </p:nvSpPr>
        <p:spPr>
          <a:xfrm>
            <a:off x="4457700" y="5765800"/>
            <a:ext cx="3390900" cy="12700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i="0"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1.0</a:t>
            </a:r>
          </a:p>
        </p:txBody>
      </p:sp>
      <p:sp>
        <p:nvSpPr>
          <p:cNvPr id="418" name="Shape 418"/>
          <p:cNvSpPr/>
          <p:nvPr/>
        </p:nvSpPr>
        <p:spPr>
          <a:xfrm>
            <a:off x="4216400" y="5499100"/>
            <a:ext cx="3390900" cy="12700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i="0"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What is the frequency in the node at the root of the completed tree?</a:t>
            </a:r>
          </a:p>
        </p:txBody>
      </p:sp>
      <p:sp>
        <p:nvSpPr>
          <p:cNvPr id="419" name="Shape 419"/>
          <p:cNvSpPr/>
          <p:nvPr/>
        </p:nvSpPr>
        <p:spPr>
          <a:xfrm>
            <a:off x="3949700" y="5257800"/>
            <a:ext cx="3390900" cy="12700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i="0"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-1</a:t>
            </a:r>
          </a:p>
        </p:txBody>
      </p:sp>
      <p:sp>
        <p:nvSpPr>
          <p:cNvPr id="420" name="Shape 420"/>
          <p:cNvSpPr/>
          <p:nvPr/>
        </p:nvSpPr>
        <p:spPr>
          <a:xfrm>
            <a:off x="3670300" y="4978400"/>
            <a:ext cx="3390900" cy="12700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i="0"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there are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items in the initial queue, how many rounds of removing-and-combining are required to complete the tree? </a:t>
            </a:r>
          </a:p>
        </p:txBody>
      </p:sp>
      <p:sp>
        <p:nvSpPr>
          <p:cNvPr id="421" name="Shape 421"/>
          <p:cNvSpPr/>
          <p:nvPr/>
        </p:nvSpPr>
        <p:spPr>
          <a:xfrm>
            <a:off x="1344372" y="5699265"/>
            <a:ext cx="1244601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800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Quiz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xit" nodeType="after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Class="exit" nodeType="after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9"/>
      <p:bldP build="whole" bldLvl="1" animBg="1" rev="0" advAuto="0" spid="419" grpId="5"/>
      <p:bldP build="whole" bldLvl="1" animBg="1" rev="0" advAuto="0" spid="420" grpId="3"/>
      <p:bldP build="whole" bldLvl="1" animBg="1" rev="0" advAuto="0" spid="420" grpId="4"/>
      <p:bldP build="whole" bldLvl="1" animBg="1" rev="0" advAuto="0" spid="419" grpId="7"/>
      <p:bldP build="p" bldLvl="1" animBg="1" rev="0" advAuto="0" spid="416" grpId="1"/>
      <p:bldP build="whole" bldLvl="1" animBg="1" rev="0" advAuto="0" spid="421" grpId="2"/>
      <p:bldP build="whole" bldLvl="1" animBg="1" rev="0" advAuto="0" spid="418" grpId="6"/>
      <p:bldP build="whole" bldLvl="1" animBg="1" rev="0" advAuto="0" spid="417" grpId="8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Function that Builds a Huffman Tree</a:t>
            </a:r>
          </a:p>
        </p:txBody>
      </p:sp>
      <p:sp>
        <p:nvSpPr>
          <p:cNvPr id="424" name="Shape 4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steps from the previous slides have been collected into 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build_tree</a:t>
            </a:r>
          </a:p>
        </p:txBody>
      </p:sp>
      <p:pic>
        <p:nvPicPr>
          <p:cNvPr id="42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50" y="2838450"/>
            <a:ext cx="9334500" cy="336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4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Assigning Binary Codes</a:t>
            </a:r>
          </a:p>
        </p:txBody>
      </p:sp>
      <p:sp>
        <p:nvSpPr>
          <p:cNvPr id="428" name="Shape 4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the BitLabs implementation, binary codes are defined after the tree is built</a:t>
            </a:r>
          </a:p>
          <a:p>
            <a:pPr lvl="1" marL="0" indent="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vtree = build_tree(path_to_data("hvfreq.txt"))</a:t>
            </a:r>
          </a:p>
          <a:p>
            <a:pPr lvl="1" marL="0" indent="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hc = assign_codes(vtree)</a:t>
            </a:r>
          </a:p>
          <a:p>
            <a:pPr lvl="1" marL="0" indent="0">
              <a:spcBef>
                <a:spcPts val="12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hc</a:t>
            </a:r>
            <a:br/>
            <a:r>
              <a:t>{'A': 0, 'U': 100, 'O': 111, 'E': 101, 'I': 110}</a:t>
            </a:r>
          </a:p>
        </p:txBody>
      </p:sp>
      <p:sp>
        <p:nvSpPr>
          <p:cNvPr id="429" name="Shape 429"/>
          <p:cNvSpPr/>
          <p:nvPr/>
        </p:nvSpPr>
        <p:spPr>
          <a:xfrm>
            <a:off x="711200" y="5286044"/>
            <a:ext cx="3898901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This example uses the letter frequencies for vowels in Hawaiian words</a:t>
            </a:r>
          </a:p>
        </p:txBody>
      </p:sp>
      <p:pic>
        <p:nvPicPr>
          <p:cNvPr id="43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0050" y="4330700"/>
            <a:ext cx="24511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2"/>
      <p:bldP build="p" bldLvl="5" animBg="1" rev="0" advAuto="0" spid="428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 Compression in Practice</a:t>
            </a:r>
          </a:p>
        </p:txBody>
      </p:sp>
      <p:sp>
        <p:nvSpPr>
          <p:cNvPr id="433" name="Shape 4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 compression applications are very common</a:t>
            </a:r>
          </a:p>
          <a:p>
            <a:pPr lvl="1"/>
            <a:r>
              <a:t>Stuffit, others for Mac and PC</a:t>
            </a: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zip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compress</a:t>
            </a:r>
            <a:r>
              <a:t> for Unix (including Linux and OS/X)</a:t>
            </a:r>
          </a:p>
          <a:p>
            <a:pPr>
              <a:spcBef>
                <a:spcPts val="2000"/>
              </a:spcBef>
            </a:pPr>
            <a:r>
              <a:t>File compression also works on music, images, and many other types of data</a:t>
            </a:r>
          </a:p>
          <a:p>
            <a:pPr lvl="1"/>
            <a:r>
              <a:t>jpeg, gif, and other image formats are compressed from original image data</a:t>
            </a:r>
          </a:p>
          <a:p>
            <a:pPr>
              <a:spcBef>
                <a:spcPts val="2000"/>
              </a:spcBef>
            </a:pPr>
            <a:r>
              <a:t>Example: 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compress</a:t>
            </a:r>
            <a:r>
              <a:t> program for Unix systems</a:t>
            </a: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%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ls -l NC_000913.gbs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-rw-r--r--   1 conery  </a:t>
            </a:r>
            <a:r>
              <a:rPr b="1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rPr>
              <a:t>5998130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May 10 12:33 NC_000913.gbs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spcBef>
                <a:spcPts val="16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%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compress NC_000913.gbs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spcBef>
                <a:spcPts val="16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%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ls -l NC_000913.gbs.Z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-rw-r--r--   1 conery  </a:t>
            </a:r>
            <a:r>
              <a:rPr b="1">
                <a:solidFill>
                  <a:srgbClr val="0433FF"/>
                </a:solidFill>
                <a:latin typeface="Courier"/>
                <a:ea typeface="Courier"/>
                <a:cs typeface="Courier"/>
                <a:sym typeface="Courier"/>
              </a:rPr>
              <a:t>1669141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May 10 12:33 NC_000913.gbs.Z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33" grpId="2"/>
      <p:bldP build="whole" bldLvl="1" animBg="1" rev="0" advAuto="0" spid="432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Examples</a:t>
            </a:r>
          </a:p>
        </p:txBody>
      </p:sp>
      <p:sp>
        <p:nvSpPr>
          <p:cNvPr id="436" name="Shape 4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research paper (mostly English, with lots of markup symbols)</a:t>
            </a:r>
          </a:p>
          <a:p>
            <a:pPr lvl="1"/>
            <a:r>
              <a:t>uncompressed:		40,773 bytes</a:t>
            </a:r>
          </a:p>
          <a:p>
            <a:pPr lvl="1"/>
            <a:r>
              <a:t>compressed:		17,991</a:t>
            </a:r>
          </a:p>
          <a:p>
            <a:pPr lvl="1"/>
            <a:r>
              <a:t>reduced version is 44.1% the size of the original</a:t>
            </a:r>
          </a:p>
          <a:p>
            <a:pPr>
              <a:spcBef>
                <a:spcPts val="1600"/>
              </a:spcBef>
            </a:pPr>
            <a:r>
              <a:rPr i="1"/>
              <a:t>E.coli</a:t>
            </a:r>
            <a:r>
              <a:t> feature table (English text, with very regular structure and lots of repeated phrases):</a:t>
            </a:r>
          </a:p>
          <a:p>
            <a:pPr lvl="1"/>
            <a:r>
              <a:t>uncompressed:		5,998,130 bytes</a:t>
            </a:r>
          </a:p>
          <a:p>
            <a:pPr lvl="1"/>
            <a:r>
              <a:t>compressed:		1,669,141</a:t>
            </a:r>
          </a:p>
          <a:p>
            <a:pPr lvl="1"/>
            <a:r>
              <a:t>27.8%</a:t>
            </a:r>
          </a:p>
          <a:p>
            <a:pPr>
              <a:spcBef>
                <a:spcPts val="1600"/>
              </a:spcBef>
            </a:pPr>
            <a:r>
              <a:t>PDF document (mostly binary data)</a:t>
            </a:r>
          </a:p>
          <a:p>
            <a:pPr lvl="1"/>
            <a:r>
              <a:t>uncompressed:		5,417,058 bytes</a:t>
            </a:r>
          </a:p>
          <a:p>
            <a:pPr lvl="1"/>
            <a:r>
              <a:t>compressed:		5,060,755</a:t>
            </a:r>
          </a:p>
          <a:p>
            <a:pPr lvl="1"/>
            <a:r>
              <a:t>93.4% -- very little reduction in size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5" grpId="1"/>
      <p:bldP build="p" bldLvl="1" animBg="1" rev="0" advAuto="0" spid="436" grpId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Lossless Compression</a:t>
            </a:r>
          </a:p>
        </p:txBody>
      </p:sp>
      <p:sp>
        <p:nvSpPr>
          <p:cNvPr id="439" name="Shape 4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Data compression for images or music </a:t>
            </a:r>
            <a:br/>
            <a:r>
              <a:t>often throws away information</a:t>
            </a:r>
          </a:p>
          <a:p>
            <a:pPr lvl="1"/>
            <a:r>
              <a:t>e.g. MP3’s are “good enough” for </a:t>
            </a:r>
            <a:br/>
            <a:r>
              <a:t>ring tones or iPods</a:t>
            </a:r>
          </a:p>
          <a:p>
            <a:pPr lvl="1"/>
            <a:r>
              <a:t>JPEG files are OK for photos on</a:t>
            </a:r>
            <a:br/>
            <a:r>
              <a:t>web pages</a:t>
            </a:r>
          </a:p>
          <a:p>
            <a:pPr lvl="1"/>
            <a:r>
              <a:t>users are often willing to sacrifice </a:t>
            </a:r>
            <a:br/>
            <a:r>
              <a:t>music or image quality to save space</a:t>
            </a:r>
          </a:p>
          <a:p>
            <a:pPr>
              <a:spcBef>
                <a:spcPts val="2800"/>
              </a:spcBef>
            </a:pPr>
            <a:r>
              <a:t>The text compression algorithms </a:t>
            </a:r>
            <a:br/>
            <a:r>
              <a:t>described here allow us to </a:t>
            </a:r>
            <a:br/>
            <a:r>
              <a:t>recover all the information in </a:t>
            </a:r>
            <a:br/>
            <a:r>
              <a:t>the original document -- </a:t>
            </a:r>
            <a:br/>
            <a:r>
              <a:t>no data is lost</a:t>
            </a:r>
          </a:p>
        </p:txBody>
      </p:sp>
      <p:sp>
        <p:nvSpPr>
          <p:cNvPr id="440" name="Shape 440"/>
          <p:cNvSpPr/>
          <p:nvPr/>
        </p:nvSpPr>
        <p:spPr>
          <a:xfrm>
            <a:off x="3352800" y="1219200"/>
            <a:ext cx="6362700" cy="342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441" name="Getty-MonaLisaWeb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5700" y="711200"/>
            <a:ext cx="3302000" cy="5080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442" name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0" y="3695700"/>
            <a:ext cx="3683000" cy="3441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4"/>
      <p:bldP build="whole" bldLvl="1" animBg="1" rev="0" advAuto="0" spid="441" grpId="3"/>
      <p:bldP build="whole" bldLvl="1" animBg="1" rev="0" advAuto="0" spid="438" grpId="1"/>
      <p:bldP build="p" bldLvl="1" animBg="1" rev="0" advAuto="0" spid="439" grpId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445" name="Shape 4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main topics for this chapter:</a:t>
            </a:r>
          </a:p>
          <a:p>
            <a:pPr lvl="1"/>
            <a:r>
              <a:rPr b="1" i="1"/>
              <a:t>encoding</a:t>
            </a:r>
            <a:r>
              <a:t> translates symbols (letters, digits, bases, ...) into sequences of bits</a:t>
            </a:r>
          </a:p>
          <a:p>
            <a:pPr lvl="1"/>
            <a:r>
              <a:rPr b="1" i="1"/>
              <a:t>decoding</a:t>
            </a:r>
            <a:r>
              <a:t> recovers symbols from bit sequences</a:t>
            </a:r>
          </a:p>
          <a:p>
            <a:pPr lvl="1"/>
            <a:r>
              <a:t>ASCII codes (8 bits per character) are the default choice for text files</a:t>
            </a:r>
          </a:p>
          <a:p>
            <a:pPr lvl="1"/>
            <a:r>
              <a:t>a </a:t>
            </a:r>
            <a:r>
              <a:rPr b="1" i="1"/>
              <a:t>parity bit</a:t>
            </a:r>
            <a:r>
              <a:t> can be added to a character to help determine if the character changed since it was stored or transmitted</a:t>
            </a:r>
          </a:p>
          <a:p>
            <a:pPr lvl="1"/>
            <a:r>
              <a:t>text can be </a:t>
            </a:r>
            <a:r>
              <a:rPr b="1" i="1"/>
              <a:t>compressed</a:t>
            </a:r>
            <a:r>
              <a:t> by using alternate encodings</a:t>
            </a:r>
          </a:p>
          <a:p>
            <a:pPr lvl="1"/>
            <a:r>
              <a:t>special-purpose codes can be designed for an application (e.g. 2-bit code for DNA)</a:t>
            </a:r>
          </a:p>
          <a:p>
            <a:pPr lvl="1"/>
            <a:r>
              <a:rPr b="1" i="1"/>
              <a:t>variable-length codes</a:t>
            </a:r>
            <a:r>
              <a:t> are based on </a:t>
            </a:r>
            <a:r>
              <a:rPr b="1" i="1"/>
              <a:t>letter frequencies</a:t>
            </a:r>
          </a:p>
          <a:p>
            <a:pPr lvl="1"/>
            <a:r>
              <a:t>the </a:t>
            </a:r>
            <a:r>
              <a:rPr b="1" i="1"/>
              <a:t>Huffman tree</a:t>
            </a:r>
            <a:r>
              <a:t> algorithm can be used to generate variable-length codes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1"/>
      <p:bldP build="p" bldLvl="1" animBg="1" rev="0" advAuto="0" spid="44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We’ll let computer engineers figure out the physical storage of bits</a:t>
            </a:r>
          </a:p>
          <a:p>
            <a:pPr/>
            <a:r>
              <a:t>As computer scientists all we care about is that the memory device or communication channel distinguishes between two states</a:t>
            </a:r>
          </a:p>
          <a:p>
            <a:pPr lvl="1"/>
            <a:r>
              <a:t>by convention the states are labeled </a:t>
            </a:r>
            <a:r>
              <a:rPr b="1" i="1"/>
              <a:t>0</a:t>
            </a:r>
            <a:r>
              <a:t> and </a:t>
            </a:r>
            <a:r>
              <a:rPr b="1" i="1"/>
              <a:t>1</a:t>
            </a:r>
          </a:p>
          <a:p>
            <a:pPr>
              <a:spcBef>
                <a:spcPts val="1800"/>
              </a:spcBef>
            </a:pPr>
            <a:r>
              <a:t>Which state is 0 and which is 1 is arbitrary</a:t>
            </a:r>
          </a:p>
          <a:p>
            <a:pPr lvl="1"/>
            <a:r>
              <a:t>0 = 0v, 1 = 5v</a:t>
            </a:r>
          </a:p>
          <a:p>
            <a:pPr lvl="1"/>
            <a:r>
              <a:t>0 = off, 1 = on</a:t>
            </a:r>
          </a:p>
          <a:p>
            <a:pPr lvl="1"/>
            <a:r>
              <a:t>0 = no interference, 1 = interference</a:t>
            </a:r>
          </a:p>
          <a:p>
            <a:pPr>
              <a:spcBef>
                <a:spcPts val="1800"/>
              </a:spcBef>
            </a:pPr>
            <a:r>
              <a:t>We just have to be consistent...</a:t>
            </a:r>
          </a:p>
        </p:txBody>
      </p:sp>
      <p:pic>
        <p:nvPicPr>
          <p:cNvPr id="85" name="multibeam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600" y="4368800"/>
            <a:ext cx="2159000" cy="24574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4" grpId="1"/>
      <p:bldP build="whole" bldLvl="1" animBg="1" rev="0" advAuto="0" spid="8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store information in a computer’s memory we have to </a:t>
            </a:r>
            <a:r>
              <a:rPr b="1" i="1"/>
              <a:t>encode</a:t>
            </a:r>
            <a:r>
              <a:t> it</a:t>
            </a:r>
          </a:p>
          <a:p>
            <a:pPr lvl="1"/>
            <a:r>
              <a:t>an encoding is a pattern of 1s and 0s</a:t>
            </a:r>
          </a:p>
          <a:p>
            <a:pPr/>
            <a:r>
              <a:t>Terminology: the pattern is a </a:t>
            </a:r>
            <a:r>
              <a:rPr b="1" i="1"/>
              <a:t>representation</a:t>
            </a:r>
            <a:r>
              <a:t> of the real-world object</a:t>
            </a:r>
          </a:p>
        </p:txBody>
      </p:sp>
      <p:pic>
        <p:nvPicPr>
          <p:cNvPr id="89" name="mini-laptop-fujitsu-P7230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3670300"/>
            <a:ext cx="2540001" cy="2280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" name="Group 93"/>
          <p:cNvGrpSpPr/>
          <p:nvPr/>
        </p:nvGrpSpPr>
        <p:grpSpPr>
          <a:xfrm>
            <a:off x="1699972" y="3736644"/>
            <a:ext cx="4142028" cy="1305257"/>
            <a:chOff x="0" y="2844"/>
            <a:chExt cx="4142027" cy="1305255"/>
          </a:xfrm>
        </p:grpSpPr>
        <p:sp>
          <p:nvSpPr>
            <p:cNvPr id="90" name="Shape 90"/>
            <p:cNvSpPr/>
            <p:nvPr/>
          </p:nvSpPr>
          <p:spPr>
            <a:xfrm>
              <a:off x="0" y="2844"/>
              <a:ext cx="2540000" cy="3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“I’m afraid of cows”</a:t>
              </a:r>
            </a:p>
          </p:txBody>
        </p:sp>
        <p:sp>
          <p:nvSpPr>
            <p:cNvPr id="91" name="Shape 91"/>
            <p:cNvSpPr/>
            <p:nvPr/>
          </p:nvSpPr>
          <p:spPr>
            <a:xfrm flipH="1" flipV="1">
              <a:off x="1830627" y="482600"/>
              <a:ext cx="2311401" cy="82550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 rot="1260000">
              <a:off x="2165345" y="573277"/>
              <a:ext cx="1968501" cy="250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010010010010011101101011...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104900" y="4940300"/>
            <a:ext cx="4368800" cy="1460500"/>
            <a:chOff x="0" y="0"/>
            <a:chExt cx="4368800" cy="1460500"/>
          </a:xfrm>
        </p:grpSpPr>
        <p:sp>
          <p:nvSpPr>
            <p:cNvPr id="94" name="Shape 94"/>
            <p:cNvSpPr/>
            <p:nvPr/>
          </p:nvSpPr>
          <p:spPr>
            <a:xfrm flipH="1">
              <a:off x="1650999" y="558800"/>
              <a:ext cx="2717801" cy="203202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95" name="ref=sr_1_1?ie=UTF8&amp;s=music&amp;qid=1234896892&amp;sr=1-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60500" cy="14605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96" name="Shape 96"/>
            <p:cNvSpPr/>
            <p:nvPr/>
          </p:nvSpPr>
          <p:spPr>
            <a:xfrm rot="21359233">
              <a:off x="2020287" y="689810"/>
              <a:ext cx="1968501" cy="250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001000110000010000100000...</a:t>
              </a:r>
            </a:p>
          </p:txBody>
        </p:sp>
      </p:grpSp>
      <p:sp>
        <p:nvSpPr>
          <p:cNvPr id="98" name="Shape 98"/>
          <p:cNvSpPr/>
          <p:nvPr/>
        </p:nvSpPr>
        <p:spPr>
          <a:xfrm>
            <a:off x="5281372" y="6413500"/>
            <a:ext cx="3238501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original object is </a:t>
            </a:r>
            <a:r>
              <a:rPr b="1" i="0"/>
              <a:t>digitized</a:t>
            </a:r>
            <a:r>
              <a:t> to create a pattern of bits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3"/>
      <p:bldP build="p" bldLvl="1" animBg="1" rev="0" advAuto="0" spid="88" grpId="1"/>
      <p:bldP build="whole" bldLvl="1" animBg="1" rev="0" advAuto="0" spid="89" grpId="2"/>
      <p:bldP build="whole" bldLvl="1" animBg="1" rev="0" advAuto="0" spid="97" grpId="4"/>
      <p:bldP build="whole" bldLvl="1" animBg="1" rev="0" advAuto="0" spid="9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 vs Encrypting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 i="1"/>
              <a:t>Encoding</a:t>
            </a:r>
            <a:r>
              <a:t> is not the same </a:t>
            </a:r>
            <a:br/>
            <a:r>
              <a:t>as </a:t>
            </a:r>
            <a:r>
              <a:rPr b="1" i="1"/>
              <a:t>encryption</a:t>
            </a:r>
          </a:p>
          <a:p>
            <a:pPr/>
            <a:r>
              <a:t>In everyday English a  “code” </a:t>
            </a:r>
            <a:br/>
            <a:r>
              <a:t>is used to protect private or</a:t>
            </a:r>
            <a:br/>
            <a:r>
              <a:t>sensitive information</a:t>
            </a:r>
          </a:p>
          <a:p>
            <a:pPr/>
            <a:r>
              <a:t>In math and computer science</a:t>
            </a:r>
            <a:br/>
            <a:r>
              <a:t>a code is simply a pattern</a:t>
            </a:r>
            <a:br/>
            <a:r>
              <a:t>of bits</a:t>
            </a:r>
          </a:p>
          <a:p>
            <a:pPr/>
            <a:r>
              <a:t>If we want the pattern to hide</a:t>
            </a:r>
            <a:br/>
            <a:r>
              <a:t>information we use an</a:t>
            </a:r>
            <a:br/>
            <a:r>
              <a:t>encryption algorithm to</a:t>
            </a:r>
            <a:br/>
            <a:r>
              <a:t>scramble the code</a:t>
            </a:r>
          </a:p>
        </p:txBody>
      </p:sp>
      <p:pic>
        <p:nvPicPr>
          <p:cNvPr id="102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0" y="1993900"/>
            <a:ext cx="5041900" cy="20701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03" name="Shape 103"/>
          <p:cNvSpPr/>
          <p:nvPr/>
        </p:nvSpPr>
        <p:spPr>
          <a:xfrm>
            <a:off x="5424727" y="4917744"/>
            <a:ext cx="3844446" cy="89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Programmers also use the word “code” to mean “program”, as in</a:t>
            </a:r>
          </a:p>
          <a:p>
            <a:pPr>
              <a:spcBef>
                <a:spcPts val="900"/>
              </a:spcBef>
              <a:defRPr sz="1600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“Download the Pyrhon code from ...”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3"/>
      <p:bldP build="whole" bldLvl="1" animBg="1" rev="0" advAuto="0" spid="102" grpId="2"/>
      <p:bldP build="p" bldLvl="1" animBg="1" rev="0" advAuto="0" spid="10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7D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200" u="none" kumimoji="0" normalizeH="0">
            <a:ln>
              <a:noFill/>
            </a:ln>
            <a:solidFill>
              <a:srgbClr val="007D6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200" u="none" kumimoji="0" normalizeH="0">
            <a:ln>
              <a:noFill/>
            </a:ln>
            <a:solidFill>
              <a:srgbClr val="007D6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